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259" r:id="rId3"/>
    <p:sldId id="263" r:id="rId4"/>
    <p:sldId id="264" r:id="rId5"/>
    <p:sldId id="265" r:id="rId6"/>
    <p:sldId id="266" r:id="rId7"/>
    <p:sldId id="258" r:id="rId8"/>
    <p:sldId id="267" r:id="rId9"/>
    <p:sldId id="268" r:id="rId10"/>
    <p:sldId id="25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0" r:id="rId24"/>
    <p:sldId id="282" r:id="rId25"/>
    <p:sldId id="283" r:id="rId26"/>
    <p:sldId id="284" r:id="rId27"/>
    <p:sldId id="285" r:id="rId28"/>
    <p:sldId id="286" r:id="rId29"/>
    <p:sldId id="288" r:id="rId30"/>
    <p:sldId id="287" r:id="rId31"/>
    <p:sldId id="262" r:id="rId32"/>
    <p:sldId id="290" r:id="rId33"/>
    <p:sldId id="291" r:id="rId34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A0A800-D111-4C7C-A4FD-A731E572DEFD}" type="datetimeFigureOut">
              <a:rPr lang="es-AR"/>
              <a:pPr>
                <a:defRPr/>
              </a:pPr>
              <a:t>28/04/2011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899B5E-6440-4C30-BD20-E4A6E6C8094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F3D0-2F76-4A66-A15B-E24F7B7E47AE}" type="datetimeFigureOut">
              <a:rPr lang="es-AR"/>
              <a:pPr>
                <a:defRPr/>
              </a:pPr>
              <a:t>28/04/2011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7F87-9026-4D9B-9A7B-10FD36B54B8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2166-2E1C-45BF-B01F-05341E370FE0}" type="datetimeFigureOut">
              <a:rPr lang="es-AR"/>
              <a:pPr>
                <a:defRPr/>
              </a:pPr>
              <a:t>28/04/2011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AC63-2366-47F8-BD2D-3EE54D54592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7D91-27D4-47B8-9C47-BB5EFF616820}" type="datetimeFigureOut">
              <a:rPr lang="es-AR"/>
              <a:pPr>
                <a:defRPr/>
              </a:pPr>
              <a:t>28/04/2011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70B0-167A-496D-8538-57B44003A9B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0336-D59A-42C2-8332-FE28835FEB20}" type="datetimeFigureOut">
              <a:rPr lang="es-AR"/>
              <a:pPr>
                <a:defRPr/>
              </a:pPr>
              <a:t>28/04/2011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F1CD-B1E4-439D-974D-5D17887F1C4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890B-BC65-4B10-9310-0B93C995910B}" type="datetimeFigureOut">
              <a:rPr lang="es-AR"/>
              <a:pPr>
                <a:defRPr/>
              </a:pPr>
              <a:t>28/04/2011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F804-BD12-450F-AA20-48E5EC22553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FEEB-3FC1-44E2-8589-AC1D82D96F6E}" type="datetimeFigureOut">
              <a:rPr lang="es-AR"/>
              <a:pPr>
                <a:defRPr/>
              </a:pPr>
              <a:t>28/04/2011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66C4-C0B4-4939-A116-777EE059328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8EB6-FBAF-4CE4-A316-DC8FAC212EA7}" type="datetimeFigureOut">
              <a:rPr lang="es-AR"/>
              <a:pPr>
                <a:defRPr/>
              </a:pPr>
              <a:t>28/04/2011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5F95-7042-4FC0-84FD-3564C5F9E86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DF10-F065-469B-A117-3FF905791D5C}" type="datetimeFigureOut">
              <a:rPr lang="es-AR"/>
              <a:pPr>
                <a:defRPr/>
              </a:pPr>
              <a:t>28/04/2011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40F8-6940-403B-9CEE-1E27A5ED5C5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DDB8-F651-4CDA-BFA1-9B93CBCD973A}" type="datetimeFigureOut">
              <a:rPr lang="es-AR"/>
              <a:pPr>
                <a:defRPr/>
              </a:pPr>
              <a:t>28/04/2011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1AE4-937E-4AA6-BD6F-960841A0E0C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9F20-EA96-4927-884B-F8D86C8BFF0A}" type="datetimeFigureOut">
              <a:rPr lang="es-AR"/>
              <a:pPr>
                <a:defRPr/>
              </a:pPr>
              <a:t>28/04/2011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0F2A-6823-440F-8B57-621166685C3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D2E2-3F48-46AF-8D8E-B0FAE01C3703}" type="datetimeFigureOut">
              <a:rPr lang="es-AR"/>
              <a:pPr>
                <a:defRPr/>
              </a:pPr>
              <a:t>28/04/2011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C0B4-438C-40B2-A19B-DECD9C4BBA2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9D28A-E42A-466B-BF31-AB18910DA742}" type="datetimeFigureOut">
              <a:rPr lang="es-AR"/>
              <a:pPr>
                <a:defRPr/>
              </a:pPr>
              <a:t>28/04/2011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E1F3D-C5FE-4EFD-9828-DC3604F766B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533400" y="1196975"/>
            <a:ext cx="7848600" cy="5040313"/>
          </a:xfrm>
          <a:prstGeom prst="roundRect">
            <a:avLst>
              <a:gd name="adj" fmla="val 444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600" b="1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899592" y="1268761"/>
            <a:ext cx="7200800" cy="432048"/>
          </a:xfrm>
          <a:prstGeom prst="roundRect">
            <a:avLst/>
          </a:prstGeom>
          <a:solidFill>
            <a:srgbClr val="004F7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b="1" dirty="0">
                <a:solidFill>
                  <a:schemeClr val="bg1"/>
                </a:solidFill>
                <a:cs typeface="Arial" pitchFamily="34" charset="0"/>
              </a:rPr>
              <a:t>Empadronamiento</a:t>
            </a:r>
            <a:endParaRPr lang="es-A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365" name="Group 123"/>
          <p:cNvGrpSpPr>
            <a:grpSpLocks/>
          </p:cNvGrpSpPr>
          <p:nvPr/>
        </p:nvGrpSpPr>
        <p:grpSpPr bwMode="auto">
          <a:xfrm>
            <a:off x="611188" y="606425"/>
            <a:ext cx="7705725" cy="428625"/>
            <a:chOff x="1878" y="594"/>
            <a:chExt cx="3555" cy="270"/>
          </a:xfrm>
        </p:grpSpPr>
        <p:sp>
          <p:nvSpPr>
            <p:cNvPr id="47" name="46 Rectángulo"/>
            <p:cNvSpPr/>
            <p:nvPr/>
          </p:nvSpPr>
          <p:spPr>
            <a:xfrm>
              <a:off x="1878" y="594"/>
              <a:ext cx="3555" cy="27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368" name="Text Box 13"/>
            <p:cNvSpPr txBox="1">
              <a:spLocks noChangeArrowheads="1"/>
            </p:cNvSpPr>
            <p:nvPr/>
          </p:nvSpPr>
          <p:spPr bwMode="auto">
            <a:xfrm>
              <a:off x="1944" y="623"/>
              <a:ext cx="3410" cy="1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b="1" dirty="0">
                  <a:solidFill>
                    <a:srgbClr val="FFFFFF"/>
                  </a:solidFill>
                </a:rPr>
                <a:t>FACTURA ELECTRÓNICA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E93A71-935F-412E-A14A-5E79716CB66C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5368" name="Picture 25" descr="menu empadronamie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36838"/>
            <a:ext cx="65881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Oval 27"/>
          <p:cNvSpPr>
            <a:spLocks noChangeArrowheads="1"/>
          </p:cNvSpPr>
          <p:nvPr/>
        </p:nvSpPr>
        <p:spPr bwMode="auto">
          <a:xfrm>
            <a:off x="3563938" y="3573463"/>
            <a:ext cx="1800225" cy="2873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latin typeface="Calibri" pitchFamily="34" charset="0"/>
            </a:endParaRPr>
          </a:p>
        </p:txBody>
      </p:sp>
      <p:pic>
        <p:nvPicPr>
          <p:cNvPr id="15370" name="Picture 4" descr="MC90043379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73238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1476375" y="1844675"/>
            <a:ext cx="6696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900">
                <a:latin typeface="Verdana" pitchFamily="34" charset="0"/>
              </a:rPr>
              <a:t> </a:t>
            </a:r>
            <a:r>
              <a:rPr lang="es-ES" sz="1200">
                <a:latin typeface="Verdana" pitchFamily="34" charset="0"/>
              </a:rPr>
              <a:t>¿ Cómo realizo el empadronamiento para el Régimen de </a:t>
            </a:r>
            <a:r>
              <a:rPr lang="es-AR" sz="1200">
                <a:latin typeface="Verdana" pitchFamily="34" charset="0"/>
              </a:rPr>
              <a:t>Factura Electrónica Régimen General - RG 2485</a:t>
            </a:r>
            <a:r>
              <a:rPr lang="es-ES" sz="1200">
                <a:latin typeface="Verdana" pitchFamily="34" charset="0"/>
              </a:rPr>
              <a:t>?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1547813" y="2276475"/>
            <a:ext cx="6769100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latin typeface="Verdana" pitchFamily="34" charset="0"/>
              </a:rPr>
              <a:t> </a:t>
            </a:r>
            <a:r>
              <a:rPr lang="es-ES" sz="1300">
                <a:latin typeface="Verdana" pitchFamily="34" charset="0"/>
              </a:rPr>
              <a:t>Ingreso con Clave fiscal al Servicio “Regímenes de Facturación y Registración”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666750"/>
            <a:ext cx="73723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638175"/>
            <a:ext cx="7418388" cy="558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42975"/>
            <a:ext cx="7431088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776288"/>
            <a:ext cx="7456488" cy="530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876300"/>
            <a:ext cx="7732712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25" y="852488"/>
            <a:ext cx="7551738" cy="515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957263"/>
            <a:ext cx="7478712" cy="494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65175"/>
            <a:ext cx="8229600" cy="5360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847725"/>
            <a:ext cx="7478712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852488"/>
            <a:ext cx="7466012" cy="515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533400" y="1196975"/>
            <a:ext cx="7848600" cy="5040313"/>
          </a:xfrm>
          <a:prstGeom prst="roundRect">
            <a:avLst>
              <a:gd name="adj" fmla="val 444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600" b="1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899592" y="1268761"/>
            <a:ext cx="7200800" cy="432048"/>
          </a:xfrm>
          <a:prstGeom prst="roundRect">
            <a:avLst/>
          </a:prstGeom>
          <a:solidFill>
            <a:srgbClr val="004F7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b="1" dirty="0">
                <a:solidFill>
                  <a:schemeClr val="bg1"/>
                </a:solidFill>
                <a:cs typeface="Arial" pitchFamily="34" charset="0"/>
              </a:rPr>
              <a:t>Empadronamiento</a:t>
            </a:r>
            <a:endParaRPr lang="es-A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389" name="Group 123"/>
          <p:cNvGrpSpPr>
            <a:grpSpLocks/>
          </p:cNvGrpSpPr>
          <p:nvPr/>
        </p:nvGrpSpPr>
        <p:grpSpPr bwMode="auto">
          <a:xfrm>
            <a:off x="611188" y="606425"/>
            <a:ext cx="7705725" cy="428625"/>
            <a:chOff x="1878" y="594"/>
            <a:chExt cx="3555" cy="270"/>
          </a:xfrm>
        </p:grpSpPr>
        <p:sp>
          <p:nvSpPr>
            <p:cNvPr id="47" name="46 Rectángulo"/>
            <p:cNvSpPr/>
            <p:nvPr/>
          </p:nvSpPr>
          <p:spPr>
            <a:xfrm>
              <a:off x="1878" y="594"/>
              <a:ext cx="3555" cy="27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368" name="Text Box 13"/>
            <p:cNvSpPr txBox="1">
              <a:spLocks noChangeArrowheads="1"/>
            </p:cNvSpPr>
            <p:nvPr/>
          </p:nvSpPr>
          <p:spPr bwMode="auto">
            <a:xfrm>
              <a:off x="1944" y="623"/>
              <a:ext cx="3410" cy="1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b="1" dirty="0">
                  <a:solidFill>
                    <a:srgbClr val="FFFFFF"/>
                  </a:solidFill>
                </a:rPr>
                <a:t>FACTURA ELECTRÓNICA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7CAB8B4-9662-4A7D-90AC-CCCCE5D4B987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6392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781300"/>
            <a:ext cx="6553200" cy="338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3" name="Picture 4" descr="MC90043379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73238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AutoShape 16"/>
          <p:cNvSpPr>
            <a:spLocks noChangeArrowheads="1"/>
          </p:cNvSpPr>
          <p:nvPr/>
        </p:nvSpPr>
        <p:spPr bwMode="auto">
          <a:xfrm>
            <a:off x="1368425" y="3933825"/>
            <a:ext cx="1871663" cy="576263"/>
          </a:xfrm>
          <a:prstGeom prst="upArrowCallout">
            <a:avLst>
              <a:gd name="adj1" fmla="val 81198"/>
              <a:gd name="adj2" fmla="val 81198"/>
              <a:gd name="adj3" fmla="val 16667"/>
              <a:gd name="adj4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sz="1000">
                <a:solidFill>
                  <a:schemeClr val="hlink"/>
                </a:solidFill>
                <a:latin typeface="Calibri" pitchFamily="34" charset="0"/>
              </a:rPr>
              <a:t>Ingresar datos </a:t>
            </a:r>
          </a:p>
          <a:p>
            <a:r>
              <a:rPr lang="es-AR" sz="1000">
                <a:solidFill>
                  <a:schemeClr val="hlink"/>
                </a:solidFill>
                <a:latin typeface="Calibri" pitchFamily="34" charset="0"/>
              </a:rPr>
              <a:t>del domicilio fiscal declarado</a:t>
            </a:r>
          </a:p>
        </p:txBody>
      </p:sp>
      <p:sp>
        <p:nvSpPr>
          <p:cNvPr id="16395" name="AutoShape 17"/>
          <p:cNvSpPr>
            <a:spLocks noChangeArrowheads="1"/>
          </p:cNvSpPr>
          <p:nvPr/>
        </p:nvSpPr>
        <p:spPr bwMode="auto">
          <a:xfrm>
            <a:off x="647700" y="4941888"/>
            <a:ext cx="2160588" cy="647700"/>
          </a:xfrm>
          <a:prstGeom prst="upArrowCallout">
            <a:avLst>
              <a:gd name="adj1" fmla="val 83395"/>
              <a:gd name="adj2" fmla="val 83395"/>
              <a:gd name="adj3" fmla="val 16667"/>
              <a:gd name="adj4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sz="1000">
                <a:solidFill>
                  <a:schemeClr val="hlink"/>
                </a:solidFill>
                <a:latin typeface="Calibri" pitchFamily="34" charset="0"/>
              </a:rPr>
              <a:t>Seleccionar  Titulo I y Art. 8</a:t>
            </a:r>
          </a:p>
          <a:p>
            <a:r>
              <a:rPr lang="es-AR" sz="1000">
                <a:solidFill>
                  <a:schemeClr val="hlink"/>
                </a:solidFill>
                <a:latin typeface="Calibri" pitchFamily="34" charset="0"/>
              </a:rPr>
              <a:t>de la R.G.Nº 1361/2002 - Duplicados</a:t>
            </a:r>
            <a:r>
              <a:rPr lang="es-AR" sz="1400">
                <a:latin typeface="Calibri" pitchFamily="34" charset="0"/>
              </a:rPr>
              <a:t>.</a:t>
            </a:r>
          </a:p>
        </p:txBody>
      </p:sp>
      <p:sp>
        <p:nvSpPr>
          <p:cNvPr id="16396" name="AutoShape 18"/>
          <p:cNvSpPr>
            <a:spLocks noChangeArrowheads="1"/>
          </p:cNvSpPr>
          <p:nvPr/>
        </p:nvSpPr>
        <p:spPr bwMode="auto">
          <a:xfrm>
            <a:off x="2376488" y="5661025"/>
            <a:ext cx="1943100" cy="576263"/>
          </a:xfrm>
          <a:prstGeom prst="upArrowCallout">
            <a:avLst>
              <a:gd name="adj1" fmla="val 84297"/>
              <a:gd name="adj2" fmla="val 84297"/>
              <a:gd name="adj3" fmla="val 16667"/>
              <a:gd name="adj4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sz="1000">
                <a:solidFill>
                  <a:schemeClr val="hlink"/>
                </a:solidFill>
                <a:latin typeface="Calibri" pitchFamily="34" charset="0"/>
              </a:rPr>
              <a:t>Seleccionar  Inc. d) del Art. 24</a:t>
            </a:r>
          </a:p>
          <a:p>
            <a:r>
              <a:rPr lang="es-AR" sz="1000">
                <a:solidFill>
                  <a:schemeClr val="hlink"/>
                </a:solidFill>
                <a:latin typeface="Calibri" pitchFamily="34" charset="0"/>
              </a:rPr>
              <a:t>de la R.G. N°1361/2002</a:t>
            </a:r>
            <a:endParaRPr lang="es-AR" sz="1400">
              <a:latin typeface="Calibri" pitchFamily="34" charset="0"/>
            </a:endParaRPr>
          </a:p>
        </p:txBody>
      </p:sp>
      <p:sp>
        <p:nvSpPr>
          <p:cNvPr id="16397" name="Text Box 21"/>
          <p:cNvSpPr txBox="1">
            <a:spLocks noChangeArrowheads="1"/>
          </p:cNvSpPr>
          <p:nvPr/>
        </p:nvSpPr>
        <p:spPr bwMode="auto">
          <a:xfrm>
            <a:off x="1476375" y="2276475"/>
            <a:ext cx="6804025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300">
                <a:latin typeface="Verdana" pitchFamily="34" charset="0"/>
              </a:rPr>
              <a:t> Selecciono Empadronamiento / Adhesión</a:t>
            </a:r>
          </a:p>
        </p:txBody>
      </p:sp>
      <p:sp>
        <p:nvSpPr>
          <p:cNvPr id="16398" name="Text Box 37"/>
          <p:cNvSpPr txBox="1">
            <a:spLocks noChangeArrowheads="1"/>
          </p:cNvSpPr>
          <p:nvPr/>
        </p:nvSpPr>
        <p:spPr bwMode="auto">
          <a:xfrm>
            <a:off x="1403350" y="1844675"/>
            <a:ext cx="6769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latin typeface="Verdana" pitchFamily="34" charset="0"/>
              </a:rPr>
              <a:t>¿ Cómo realizo el empadronamiento para el Régimen de </a:t>
            </a:r>
            <a:r>
              <a:rPr lang="es-AR" sz="1200">
                <a:latin typeface="Calibri" pitchFamily="34" charset="0"/>
              </a:rPr>
              <a:t>Factura Electrónica Régimen General - RG 2485</a:t>
            </a:r>
            <a:r>
              <a:rPr lang="es-ES" sz="1200">
                <a:latin typeface="Verdana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7250"/>
            <a:ext cx="7431088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7361237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539750" y="1196975"/>
            <a:ext cx="7848600" cy="5040313"/>
          </a:xfrm>
          <a:prstGeom prst="roundRect">
            <a:avLst>
              <a:gd name="adj" fmla="val 444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ES" sz="800">
              <a:solidFill>
                <a:schemeClr val="tx2"/>
              </a:solidFill>
            </a:endParaRPr>
          </a:p>
          <a:p>
            <a:pPr lvl="1" algn="just">
              <a:buFontTx/>
              <a:buChar char="•"/>
            </a:pPr>
            <a:endParaRPr lang="es-AR" sz="2600">
              <a:solidFill>
                <a:schemeClr val="tx2"/>
              </a:solidFill>
            </a:endParaRPr>
          </a:p>
          <a:p>
            <a:pPr lvl="1" algn="just">
              <a:buFontTx/>
              <a:buChar char="•"/>
            </a:pPr>
            <a:endParaRPr lang="es-AR" sz="2600">
              <a:solidFill>
                <a:schemeClr val="tx2"/>
              </a:solidFill>
            </a:endParaRPr>
          </a:p>
          <a:p>
            <a:pPr lvl="1" algn="just">
              <a:buFontTx/>
              <a:buChar char="•"/>
            </a:pPr>
            <a:endParaRPr lang="es-AR" sz="2600">
              <a:solidFill>
                <a:schemeClr val="tx2"/>
              </a:solidFill>
            </a:endParaRPr>
          </a:p>
          <a:p>
            <a:pPr lvl="1" algn="just"/>
            <a:endParaRPr lang="es-AR" sz="2600" b="1">
              <a:solidFill>
                <a:schemeClr val="tx2"/>
              </a:solidFill>
            </a:endParaRPr>
          </a:p>
          <a:p>
            <a:pPr algn="just"/>
            <a:endParaRPr lang="es-ES" sz="800">
              <a:solidFill>
                <a:schemeClr val="tx2"/>
              </a:solidFill>
            </a:endParaRPr>
          </a:p>
          <a:p>
            <a:pPr algn="just"/>
            <a:endParaRPr lang="es-ES">
              <a:solidFill>
                <a:srgbClr val="FFFFFF"/>
              </a:solidFill>
            </a:endParaRPr>
          </a:p>
          <a:p>
            <a:pPr algn="just"/>
            <a:endParaRPr lang="es-ES">
              <a:solidFill>
                <a:srgbClr val="FFFFFF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899592" y="1268761"/>
            <a:ext cx="7200800" cy="432048"/>
          </a:xfrm>
          <a:prstGeom prst="roundRect">
            <a:avLst/>
          </a:prstGeom>
          <a:solidFill>
            <a:srgbClr val="004F7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spcAft>
                <a:spcPts val="1000"/>
              </a:spcAft>
            </a:pPr>
            <a:r>
              <a:rPr lang="es-AR" sz="2000" b="1">
                <a:solidFill>
                  <a:schemeClr val="bg1"/>
                </a:solidFill>
              </a:rPr>
              <a:t>Aplicativo RECE 4.0</a:t>
            </a:r>
          </a:p>
        </p:txBody>
      </p:sp>
      <p:grpSp>
        <p:nvGrpSpPr>
          <p:cNvPr id="38918" name="Group 123"/>
          <p:cNvGrpSpPr>
            <a:grpSpLocks/>
          </p:cNvGrpSpPr>
          <p:nvPr/>
        </p:nvGrpSpPr>
        <p:grpSpPr bwMode="auto">
          <a:xfrm>
            <a:off x="611188" y="606425"/>
            <a:ext cx="7705725" cy="428625"/>
            <a:chOff x="1878" y="594"/>
            <a:chExt cx="3555" cy="270"/>
          </a:xfrm>
        </p:grpSpPr>
        <p:sp>
          <p:nvSpPr>
            <p:cNvPr id="47" name="46 Rectángulo"/>
            <p:cNvSpPr/>
            <p:nvPr/>
          </p:nvSpPr>
          <p:spPr>
            <a:xfrm>
              <a:off x="1878" y="594"/>
              <a:ext cx="3555" cy="27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368" name="Text Box 13"/>
            <p:cNvSpPr txBox="1">
              <a:spLocks noChangeArrowheads="1"/>
            </p:cNvSpPr>
            <p:nvPr/>
          </p:nvSpPr>
          <p:spPr bwMode="auto">
            <a:xfrm>
              <a:off x="1944" y="623"/>
              <a:ext cx="3410" cy="1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b="1" dirty="0">
                  <a:solidFill>
                    <a:srgbClr val="FFFFFF"/>
                  </a:solidFill>
                </a:rPr>
                <a:t>FACTURA ELECTRÓNICA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89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6E45A1-98D9-4EE8-8884-B2836D58E9E2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171700"/>
            <a:ext cx="4968875" cy="3146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681038"/>
            <a:ext cx="6897688" cy="5495925"/>
          </a:xfrm>
          <a:prstGeom prst="rect">
            <a:avLst/>
          </a:prstGeom>
          <a:noFill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133600"/>
            <a:ext cx="5976938" cy="2982913"/>
          </a:xfrm>
          <a:prstGeom prst="rect">
            <a:avLst/>
          </a:prstGeom>
          <a:noFill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1125538"/>
            <a:ext cx="3028950" cy="89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65175"/>
            <a:ext cx="8229600" cy="5360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36613"/>
            <a:ext cx="8229600" cy="5289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36613"/>
            <a:ext cx="8229600" cy="5289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7666038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spect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7888" y="757238"/>
            <a:ext cx="4848225" cy="534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es-ES_tradnl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909638"/>
            <a:ext cx="8085138" cy="503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533400" y="1196975"/>
            <a:ext cx="7848600" cy="5040313"/>
          </a:xfrm>
          <a:prstGeom prst="roundRect">
            <a:avLst>
              <a:gd name="adj" fmla="val 444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600" b="1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899592" y="1268761"/>
            <a:ext cx="7200800" cy="432048"/>
          </a:xfrm>
          <a:prstGeom prst="roundRect">
            <a:avLst/>
          </a:prstGeom>
          <a:solidFill>
            <a:srgbClr val="004F7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b="1" dirty="0">
                <a:solidFill>
                  <a:schemeClr val="bg1"/>
                </a:solidFill>
                <a:cs typeface="Arial" pitchFamily="34" charset="0"/>
              </a:rPr>
              <a:t>Empadronamiento</a:t>
            </a:r>
            <a:endParaRPr lang="es-A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413" name="Group 123"/>
          <p:cNvGrpSpPr>
            <a:grpSpLocks/>
          </p:cNvGrpSpPr>
          <p:nvPr/>
        </p:nvGrpSpPr>
        <p:grpSpPr bwMode="auto">
          <a:xfrm>
            <a:off x="611188" y="606425"/>
            <a:ext cx="7705725" cy="428625"/>
            <a:chOff x="1878" y="594"/>
            <a:chExt cx="3555" cy="270"/>
          </a:xfrm>
        </p:grpSpPr>
        <p:sp>
          <p:nvSpPr>
            <p:cNvPr id="47" name="46 Rectángulo"/>
            <p:cNvSpPr/>
            <p:nvPr/>
          </p:nvSpPr>
          <p:spPr>
            <a:xfrm>
              <a:off x="1878" y="594"/>
              <a:ext cx="3555" cy="27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368" name="Text Box 13"/>
            <p:cNvSpPr txBox="1">
              <a:spLocks noChangeArrowheads="1"/>
            </p:cNvSpPr>
            <p:nvPr/>
          </p:nvSpPr>
          <p:spPr bwMode="auto">
            <a:xfrm>
              <a:off x="1944" y="623"/>
              <a:ext cx="3410" cy="1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b="1" dirty="0">
                  <a:solidFill>
                    <a:srgbClr val="FFFFFF"/>
                  </a:solidFill>
                </a:rPr>
                <a:t>FACTURA ELECTRÓNICA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4D76BD-351C-4F38-BF9E-BF99BE696CFA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7416" name="Picture 4" descr="MC90043379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21"/>
          <p:cNvSpPr txBox="1">
            <a:spLocks noChangeArrowheads="1"/>
          </p:cNvSpPr>
          <p:nvPr/>
        </p:nvSpPr>
        <p:spPr bwMode="auto">
          <a:xfrm>
            <a:off x="1476375" y="2276475"/>
            <a:ext cx="6804025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300">
                <a:latin typeface="Verdana" pitchFamily="34" charset="0"/>
              </a:rPr>
              <a:t> Selecciono Empadronamiento / Adhesión</a:t>
            </a:r>
          </a:p>
        </p:txBody>
      </p:sp>
      <p:sp>
        <p:nvSpPr>
          <p:cNvPr id="17418" name="Text Box 37"/>
          <p:cNvSpPr txBox="1">
            <a:spLocks noChangeArrowheads="1"/>
          </p:cNvSpPr>
          <p:nvPr/>
        </p:nvSpPr>
        <p:spPr bwMode="auto">
          <a:xfrm>
            <a:off x="1403350" y="1844675"/>
            <a:ext cx="6769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latin typeface="Verdana" pitchFamily="34" charset="0"/>
              </a:rPr>
              <a:t>¿ Cómo realizo el empadronamiento para el Régimen de </a:t>
            </a:r>
            <a:r>
              <a:rPr lang="es-AR" sz="1200">
                <a:latin typeface="Calibri" pitchFamily="34" charset="0"/>
              </a:rPr>
              <a:t>Factura Electrónica Régimen General - RG 2485</a:t>
            </a:r>
            <a:r>
              <a:rPr lang="es-ES" sz="1200">
                <a:latin typeface="Verdana" pitchFamily="34" charset="0"/>
              </a:rPr>
              <a:t>?</a:t>
            </a:r>
          </a:p>
        </p:txBody>
      </p:sp>
      <p:pic>
        <p:nvPicPr>
          <p:cNvPr id="1741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636838"/>
            <a:ext cx="6553200" cy="338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20" name="AutoShape 16"/>
          <p:cNvSpPr>
            <a:spLocks noChangeArrowheads="1"/>
          </p:cNvSpPr>
          <p:nvPr/>
        </p:nvSpPr>
        <p:spPr bwMode="auto">
          <a:xfrm>
            <a:off x="649288" y="4149725"/>
            <a:ext cx="1943100" cy="528638"/>
          </a:xfrm>
          <a:prstGeom prst="upArrowCallout">
            <a:avLst>
              <a:gd name="adj1" fmla="val 91892"/>
              <a:gd name="adj2" fmla="val 91892"/>
              <a:gd name="adj3" fmla="val 16667"/>
              <a:gd name="adj4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sz="1000">
                <a:solidFill>
                  <a:schemeClr val="hlink"/>
                </a:solidFill>
                <a:latin typeface="Calibri" pitchFamily="34" charset="0"/>
              </a:rPr>
              <a:t>Seleccionar RECE  obligatorio</a:t>
            </a:r>
          </a:p>
        </p:txBody>
      </p:sp>
      <p:sp>
        <p:nvSpPr>
          <p:cNvPr id="17421" name="AutoShape 17"/>
          <p:cNvSpPr>
            <a:spLocks noChangeArrowheads="1"/>
          </p:cNvSpPr>
          <p:nvPr/>
        </p:nvSpPr>
        <p:spPr bwMode="auto">
          <a:xfrm>
            <a:off x="576263" y="4843463"/>
            <a:ext cx="2663825" cy="673100"/>
          </a:xfrm>
          <a:prstGeom prst="upArrowCallout">
            <a:avLst>
              <a:gd name="adj1" fmla="val 98939"/>
              <a:gd name="adj2" fmla="val 98939"/>
              <a:gd name="adj3" fmla="val 16667"/>
              <a:gd name="adj4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sz="1000">
                <a:solidFill>
                  <a:schemeClr val="hlink"/>
                </a:solidFill>
                <a:latin typeface="Calibri" pitchFamily="34" charset="0"/>
              </a:rPr>
              <a:t>Ingresar los datos correspondientes</a:t>
            </a:r>
          </a:p>
          <a:p>
            <a:r>
              <a:rPr lang="es-AR" sz="1000">
                <a:solidFill>
                  <a:schemeClr val="hlink"/>
                </a:solidFill>
                <a:latin typeface="Calibri" pitchFamily="34" charset="0"/>
              </a:rPr>
              <a:t>al domicilio de resguardo </a:t>
            </a:r>
            <a:endParaRPr lang="es-AR" sz="1400">
              <a:latin typeface="Calibri" pitchFamily="34" charset="0"/>
            </a:endParaRPr>
          </a:p>
        </p:txBody>
      </p:sp>
      <p:sp>
        <p:nvSpPr>
          <p:cNvPr id="17422" name="AutoShape 18"/>
          <p:cNvSpPr>
            <a:spLocks noChangeArrowheads="1"/>
          </p:cNvSpPr>
          <p:nvPr/>
        </p:nvSpPr>
        <p:spPr bwMode="auto">
          <a:xfrm>
            <a:off x="3167063" y="5516563"/>
            <a:ext cx="2736850" cy="576262"/>
          </a:xfrm>
          <a:prstGeom prst="upArrowCallout">
            <a:avLst>
              <a:gd name="adj1" fmla="val 118733"/>
              <a:gd name="adj2" fmla="val 118733"/>
              <a:gd name="adj3" fmla="val 16667"/>
              <a:gd name="adj4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sz="1000">
                <a:solidFill>
                  <a:schemeClr val="hlink"/>
                </a:solidFill>
                <a:latin typeface="Calibri" pitchFamily="34" charset="0"/>
              </a:rPr>
              <a:t>Ingresar el Periodo a partir del cual </a:t>
            </a:r>
          </a:p>
          <a:p>
            <a:r>
              <a:rPr lang="es-AR" sz="1000">
                <a:solidFill>
                  <a:schemeClr val="hlink"/>
                </a:solidFill>
                <a:latin typeface="Calibri" pitchFamily="34" charset="0"/>
              </a:rPr>
              <a:t> comienza a utilizar la Factura Electrónica</a:t>
            </a:r>
            <a:endParaRPr lang="es-AR" sz="1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4575" y="836613"/>
            <a:ext cx="7054850" cy="5289550"/>
          </a:xfrm>
          <a:noFill/>
          <a:ln/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468313" y="4221163"/>
            <a:ext cx="574675" cy="360362"/>
          </a:xfrm>
          <a:prstGeom prst="rightArrow">
            <a:avLst>
              <a:gd name="adj1" fmla="val 50000"/>
              <a:gd name="adj2" fmla="val 39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123"/>
          <p:cNvGrpSpPr>
            <a:grpSpLocks/>
          </p:cNvGrpSpPr>
          <p:nvPr/>
        </p:nvGrpSpPr>
        <p:grpSpPr bwMode="auto">
          <a:xfrm>
            <a:off x="611188" y="606425"/>
            <a:ext cx="7705725" cy="428625"/>
            <a:chOff x="1878" y="594"/>
            <a:chExt cx="3555" cy="270"/>
          </a:xfrm>
        </p:grpSpPr>
        <p:sp>
          <p:nvSpPr>
            <p:cNvPr id="47" name="46 Rectángulo"/>
            <p:cNvSpPr/>
            <p:nvPr/>
          </p:nvSpPr>
          <p:spPr>
            <a:xfrm>
              <a:off x="1878" y="594"/>
              <a:ext cx="3555" cy="27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368" name="Text Box 13"/>
            <p:cNvSpPr txBox="1">
              <a:spLocks noChangeArrowheads="1"/>
            </p:cNvSpPr>
            <p:nvPr/>
          </p:nvSpPr>
          <p:spPr bwMode="auto">
            <a:xfrm>
              <a:off x="1944" y="623"/>
              <a:ext cx="3410" cy="1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b="1" dirty="0">
                  <a:solidFill>
                    <a:srgbClr val="FFFFFF"/>
                  </a:solidFill>
                </a:rPr>
                <a:t>FACTURA ELECTRÓNICA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3DB6EB-877E-4BC6-9C12-83D5B9045CE9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533400" y="1295400"/>
            <a:ext cx="7848600" cy="5029200"/>
          </a:xfrm>
          <a:prstGeom prst="roundRect">
            <a:avLst>
              <a:gd name="adj" fmla="val 444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ES" sz="800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 sz="2000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>
              <a:buFontTx/>
              <a:buChar char="•"/>
            </a:pPr>
            <a:r>
              <a:rPr lang="es-ES" sz="2000">
                <a:solidFill>
                  <a:schemeClr val="tx2"/>
                </a:solidFill>
                <a:cs typeface="Lucida Sans Unicode" pitchFamily="34" charset="0"/>
              </a:rPr>
              <a:t>Permite la comunicación entre AFIP – Empresa. La generación e impresión del comprobante la realiza el contribuyente.</a:t>
            </a:r>
          </a:p>
          <a:p>
            <a:pPr marL="762000" lvl="1" indent="-304800"/>
            <a:endParaRPr lang="es-ES" sz="2000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>
              <a:buFontTx/>
              <a:buChar char="•"/>
            </a:pPr>
            <a:r>
              <a:rPr lang="es-ES" sz="2000">
                <a:solidFill>
                  <a:schemeClr val="tx2"/>
                </a:solidFill>
                <a:cs typeface="Lucida Sans Unicode" pitchFamily="34" charset="0"/>
              </a:rPr>
              <a:t> En Facturas de Exportación, cuando se utiliza este servicio, en Aduana se reconstruye un comprobante con todos los datos remitidos.</a:t>
            </a:r>
          </a:p>
          <a:p>
            <a:pPr marL="762000" lvl="1" indent="-304800" algn="ctr">
              <a:buFontTx/>
              <a:buChar char="•"/>
            </a:pPr>
            <a:endParaRPr lang="es-ES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/>
            <a:endParaRPr lang="es-AR" sz="2600" b="1">
              <a:solidFill>
                <a:schemeClr val="tx2"/>
              </a:solidFill>
              <a:cs typeface="Lucida Sans Unicode" pitchFamily="34" charset="0"/>
            </a:endParaRPr>
          </a:p>
          <a:p>
            <a:pPr algn="just"/>
            <a:endParaRPr lang="es-ES" sz="800">
              <a:solidFill>
                <a:schemeClr val="tx2"/>
              </a:solidFill>
              <a:cs typeface="Lucida Sans Unicode" pitchFamily="34" charset="0"/>
            </a:endParaRPr>
          </a:p>
          <a:p>
            <a:pPr algn="just"/>
            <a:endParaRPr lang="es-ES">
              <a:solidFill>
                <a:srgbClr val="FFFFFF"/>
              </a:solidFill>
              <a:cs typeface="Lucida Sans Unicode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894869" y="1594905"/>
            <a:ext cx="6671909" cy="496231"/>
          </a:xfrm>
          <a:prstGeom prst="roundRect">
            <a:avLst/>
          </a:prstGeom>
          <a:solidFill>
            <a:srgbClr val="004F7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spcAft>
                <a:spcPts val="1000"/>
              </a:spcAft>
              <a:defRPr/>
            </a:pPr>
            <a:r>
              <a:rPr lang="es-AR" sz="2000" b="1">
                <a:solidFill>
                  <a:schemeClr val="bg1"/>
                </a:solidFill>
                <a:cs typeface="Arial" pitchFamily="34" charset="0"/>
              </a:rPr>
              <a:t>Webservicies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23"/>
          <p:cNvGrpSpPr>
            <a:grpSpLocks/>
          </p:cNvGrpSpPr>
          <p:nvPr/>
        </p:nvGrpSpPr>
        <p:grpSpPr bwMode="auto">
          <a:xfrm>
            <a:off x="611188" y="606425"/>
            <a:ext cx="7705725" cy="428625"/>
            <a:chOff x="1878" y="594"/>
            <a:chExt cx="3555" cy="270"/>
          </a:xfrm>
        </p:grpSpPr>
        <p:sp>
          <p:nvSpPr>
            <p:cNvPr id="47" name="46 Rectángulo"/>
            <p:cNvSpPr/>
            <p:nvPr/>
          </p:nvSpPr>
          <p:spPr>
            <a:xfrm>
              <a:off x="1878" y="594"/>
              <a:ext cx="3555" cy="27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368" name="Text Box 13"/>
            <p:cNvSpPr txBox="1">
              <a:spLocks noChangeArrowheads="1"/>
            </p:cNvSpPr>
            <p:nvPr/>
          </p:nvSpPr>
          <p:spPr bwMode="auto">
            <a:xfrm>
              <a:off x="1944" y="623"/>
              <a:ext cx="3410" cy="1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b="1" dirty="0">
                  <a:solidFill>
                    <a:srgbClr val="FFFFFF"/>
                  </a:solidFill>
                </a:rPr>
                <a:t>FACTURA ELECTRÓNICA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01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68AF38-8C5A-4989-8E94-2EB873471701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533400" y="1295400"/>
            <a:ext cx="7848600" cy="5029200"/>
          </a:xfrm>
          <a:prstGeom prst="roundRect">
            <a:avLst>
              <a:gd name="adj" fmla="val 444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ES" sz="800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 sz="2000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ctr">
              <a:buFontTx/>
              <a:buChar char="•"/>
            </a:pPr>
            <a:endParaRPr lang="es-ES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/>
            <a:endParaRPr lang="es-AR" sz="2600" b="1">
              <a:solidFill>
                <a:schemeClr val="tx2"/>
              </a:solidFill>
              <a:cs typeface="Lucida Sans Unicode" pitchFamily="34" charset="0"/>
            </a:endParaRPr>
          </a:p>
          <a:p>
            <a:pPr algn="just"/>
            <a:endParaRPr lang="es-ES" sz="800">
              <a:solidFill>
                <a:schemeClr val="tx2"/>
              </a:solidFill>
              <a:cs typeface="Lucida Sans Unicode" pitchFamily="34" charset="0"/>
            </a:endParaRPr>
          </a:p>
          <a:p>
            <a:pPr algn="just"/>
            <a:endParaRPr lang="es-ES">
              <a:solidFill>
                <a:srgbClr val="FFFFFF"/>
              </a:solidFill>
              <a:cs typeface="Lucida Sans Unicode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894869" y="1594905"/>
            <a:ext cx="6671909" cy="496231"/>
          </a:xfrm>
          <a:prstGeom prst="roundRect">
            <a:avLst/>
          </a:prstGeom>
          <a:solidFill>
            <a:srgbClr val="004F7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spcAft>
                <a:spcPts val="1000"/>
              </a:spcAft>
              <a:defRPr/>
            </a:pPr>
            <a:r>
              <a:rPr lang="es-AR" sz="2000" b="1">
                <a:solidFill>
                  <a:schemeClr val="bg1"/>
                </a:solidFill>
                <a:cs typeface="Arial" pitchFamily="34" charset="0"/>
              </a:rPr>
              <a:t>Webservicies</a:t>
            </a:r>
          </a:p>
        </p:txBody>
      </p:sp>
      <p:sp>
        <p:nvSpPr>
          <p:cNvPr id="175230" name="Text Box 1150"/>
          <p:cNvSpPr txBox="1">
            <a:spLocks noChangeArrowheads="1"/>
          </p:cNvSpPr>
          <p:nvPr/>
        </p:nvSpPr>
        <p:spPr bwMode="auto">
          <a:xfrm>
            <a:off x="1971675" y="257333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>
                <a:solidFill>
                  <a:schemeClr val="bg1"/>
                </a:solidFill>
                <a:latin typeface="GillSans" charset="0"/>
              </a:rPr>
              <a:t>Emisor</a:t>
            </a:r>
            <a:endParaRPr lang="es-ES" b="1">
              <a:solidFill>
                <a:schemeClr val="bg1"/>
              </a:solidFill>
              <a:latin typeface="GillSans" charset="0"/>
            </a:endParaRPr>
          </a:p>
        </p:txBody>
      </p:sp>
      <p:sp>
        <p:nvSpPr>
          <p:cNvPr id="175232" name="Text Box 1152"/>
          <p:cNvSpPr txBox="1">
            <a:spLocks noChangeArrowheads="1"/>
          </p:cNvSpPr>
          <p:nvPr/>
        </p:nvSpPr>
        <p:spPr bwMode="auto">
          <a:xfrm>
            <a:off x="4638675" y="249713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>
                <a:solidFill>
                  <a:schemeClr val="bg1"/>
                </a:solidFill>
                <a:latin typeface="GillSans" charset="0"/>
              </a:rPr>
              <a:t>AFIP</a:t>
            </a:r>
            <a:endParaRPr lang="es-ES" b="1">
              <a:solidFill>
                <a:schemeClr val="bg1"/>
              </a:solidFill>
              <a:latin typeface="GillSans" charset="0"/>
            </a:endParaRPr>
          </a:p>
        </p:txBody>
      </p:sp>
      <p:grpSp>
        <p:nvGrpSpPr>
          <p:cNvPr id="2" name="Group 1163"/>
          <p:cNvGrpSpPr>
            <a:grpSpLocks/>
          </p:cNvGrpSpPr>
          <p:nvPr/>
        </p:nvGrpSpPr>
        <p:grpSpPr bwMode="auto">
          <a:xfrm>
            <a:off x="2347913" y="5240338"/>
            <a:ext cx="842962" cy="914400"/>
            <a:chOff x="3452" y="2208"/>
            <a:chExt cx="628" cy="576"/>
          </a:xfrm>
        </p:grpSpPr>
        <p:sp>
          <p:nvSpPr>
            <p:cNvPr id="50190" name="Freeform 1164"/>
            <p:cNvSpPr>
              <a:spLocks/>
            </p:cNvSpPr>
            <p:nvPr/>
          </p:nvSpPr>
          <p:spPr bwMode="auto">
            <a:xfrm>
              <a:off x="3456" y="2208"/>
              <a:ext cx="432" cy="576"/>
            </a:xfrm>
            <a:custGeom>
              <a:avLst/>
              <a:gdLst>
                <a:gd name="T0" fmla="*/ 0 w 2456"/>
                <a:gd name="T1" fmla="*/ 0 h 2292"/>
                <a:gd name="T2" fmla="*/ 0 w 2456"/>
                <a:gd name="T3" fmla="*/ 0 h 2292"/>
                <a:gd name="T4" fmla="*/ 0 w 2456"/>
                <a:gd name="T5" fmla="*/ 0 h 2292"/>
                <a:gd name="T6" fmla="*/ 0 w 2456"/>
                <a:gd name="T7" fmla="*/ 0 h 2292"/>
                <a:gd name="T8" fmla="*/ 0 w 2456"/>
                <a:gd name="T9" fmla="*/ 0 h 2292"/>
                <a:gd name="T10" fmla="*/ 0 w 2456"/>
                <a:gd name="T11" fmla="*/ 0 h 2292"/>
                <a:gd name="T12" fmla="*/ 0 w 2456"/>
                <a:gd name="T13" fmla="*/ 0 h 2292"/>
                <a:gd name="T14" fmla="*/ 0 w 2456"/>
                <a:gd name="T15" fmla="*/ 0 h 2292"/>
                <a:gd name="T16" fmla="*/ 0 w 2456"/>
                <a:gd name="T17" fmla="*/ 0 h 2292"/>
                <a:gd name="T18" fmla="*/ 0 w 2456"/>
                <a:gd name="T19" fmla="*/ 0 h 2292"/>
                <a:gd name="T20" fmla="*/ 0 w 2456"/>
                <a:gd name="T21" fmla="*/ 0 h 2292"/>
                <a:gd name="T22" fmla="*/ 0 w 2456"/>
                <a:gd name="T23" fmla="*/ 0 h 2292"/>
                <a:gd name="T24" fmla="*/ 0 w 2456"/>
                <a:gd name="T25" fmla="*/ 0 h 2292"/>
                <a:gd name="T26" fmla="*/ 0 w 2456"/>
                <a:gd name="T27" fmla="*/ 0 h 2292"/>
                <a:gd name="T28" fmla="*/ 0 w 2456"/>
                <a:gd name="T29" fmla="*/ 0 h 2292"/>
                <a:gd name="T30" fmla="*/ 0 w 2456"/>
                <a:gd name="T31" fmla="*/ 0 h 2292"/>
                <a:gd name="T32" fmla="*/ 0 w 2456"/>
                <a:gd name="T33" fmla="*/ 0 h 2292"/>
                <a:gd name="T34" fmla="*/ 0 w 2456"/>
                <a:gd name="T35" fmla="*/ 0 h 2292"/>
                <a:gd name="T36" fmla="*/ 0 w 2456"/>
                <a:gd name="T37" fmla="*/ 0 h 2292"/>
                <a:gd name="T38" fmla="*/ 0 w 2456"/>
                <a:gd name="T39" fmla="*/ 0 h 2292"/>
                <a:gd name="T40" fmla="*/ 0 w 2456"/>
                <a:gd name="T41" fmla="*/ 0 h 2292"/>
                <a:gd name="T42" fmla="*/ 0 w 2456"/>
                <a:gd name="T43" fmla="*/ 0 h 2292"/>
                <a:gd name="T44" fmla="*/ 0 w 2456"/>
                <a:gd name="T45" fmla="*/ 0 h 2292"/>
                <a:gd name="T46" fmla="*/ 0 w 2456"/>
                <a:gd name="T47" fmla="*/ 0 h 2292"/>
                <a:gd name="T48" fmla="*/ 0 w 2456"/>
                <a:gd name="T49" fmla="*/ 0 h 2292"/>
                <a:gd name="T50" fmla="*/ 0 w 2456"/>
                <a:gd name="T51" fmla="*/ 0 h 2292"/>
                <a:gd name="T52" fmla="*/ 0 w 2456"/>
                <a:gd name="T53" fmla="*/ 0 h 2292"/>
                <a:gd name="T54" fmla="*/ 0 w 2456"/>
                <a:gd name="T55" fmla="*/ 0 h 2292"/>
                <a:gd name="T56" fmla="*/ 0 w 2456"/>
                <a:gd name="T57" fmla="*/ 0 h 2292"/>
                <a:gd name="T58" fmla="*/ 0 w 2456"/>
                <a:gd name="T59" fmla="*/ 0 h 2292"/>
                <a:gd name="T60" fmla="*/ 0 w 2456"/>
                <a:gd name="T61" fmla="*/ 0 h 2292"/>
                <a:gd name="T62" fmla="*/ 0 w 2456"/>
                <a:gd name="T63" fmla="*/ 0 h 2292"/>
                <a:gd name="T64" fmla="*/ 0 w 2456"/>
                <a:gd name="T65" fmla="*/ 0 h 2292"/>
                <a:gd name="T66" fmla="*/ 0 w 2456"/>
                <a:gd name="T67" fmla="*/ 0 h 22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56"/>
                <a:gd name="T103" fmla="*/ 0 h 2292"/>
                <a:gd name="T104" fmla="*/ 2456 w 2456"/>
                <a:gd name="T105" fmla="*/ 2292 h 22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56" h="2292">
                  <a:moveTo>
                    <a:pt x="155" y="4"/>
                  </a:moveTo>
                  <a:lnTo>
                    <a:pt x="138" y="9"/>
                  </a:lnTo>
                  <a:lnTo>
                    <a:pt x="116" y="18"/>
                  </a:lnTo>
                  <a:lnTo>
                    <a:pt x="88" y="39"/>
                  </a:lnTo>
                  <a:lnTo>
                    <a:pt x="52" y="70"/>
                  </a:lnTo>
                  <a:lnTo>
                    <a:pt x="26" y="103"/>
                  </a:lnTo>
                  <a:lnTo>
                    <a:pt x="11" y="138"/>
                  </a:lnTo>
                  <a:lnTo>
                    <a:pt x="5" y="168"/>
                  </a:lnTo>
                  <a:lnTo>
                    <a:pt x="0" y="208"/>
                  </a:lnTo>
                  <a:lnTo>
                    <a:pt x="0" y="247"/>
                  </a:lnTo>
                  <a:lnTo>
                    <a:pt x="6" y="280"/>
                  </a:lnTo>
                  <a:lnTo>
                    <a:pt x="11" y="314"/>
                  </a:lnTo>
                  <a:lnTo>
                    <a:pt x="19" y="344"/>
                  </a:lnTo>
                  <a:lnTo>
                    <a:pt x="44" y="422"/>
                  </a:lnTo>
                  <a:lnTo>
                    <a:pt x="78" y="508"/>
                  </a:lnTo>
                  <a:lnTo>
                    <a:pt x="130" y="604"/>
                  </a:lnTo>
                  <a:lnTo>
                    <a:pt x="183" y="712"/>
                  </a:lnTo>
                  <a:lnTo>
                    <a:pt x="235" y="807"/>
                  </a:lnTo>
                  <a:lnTo>
                    <a:pt x="279" y="903"/>
                  </a:lnTo>
                  <a:lnTo>
                    <a:pt x="332" y="1017"/>
                  </a:lnTo>
                  <a:lnTo>
                    <a:pt x="376" y="1163"/>
                  </a:lnTo>
                  <a:lnTo>
                    <a:pt x="406" y="1289"/>
                  </a:lnTo>
                  <a:lnTo>
                    <a:pt x="436" y="1448"/>
                  </a:lnTo>
                  <a:lnTo>
                    <a:pt x="451" y="1619"/>
                  </a:lnTo>
                  <a:lnTo>
                    <a:pt x="473" y="1771"/>
                  </a:lnTo>
                  <a:lnTo>
                    <a:pt x="473" y="1855"/>
                  </a:lnTo>
                  <a:lnTo>
                    <a:pt x="473" y="1962"/>
                  </a:lnTo>
                  <a:lnTo>
                    <a:pt x="473" y="2032"/>
                  </a:lnTo>
                  <a:lnTo>
                    <a:pt x="467" y="2098"/>
                  </a:lnTo>
                  <a:lnTo>
                    <a:pt x="443" y="2165"/>
                  </a:lnTo>
                  <a:lnTo>
                    <a:pt x="427" y="2206"/>
                  </a:lnTo>
                  <a:lnTo>
                    <a:pt x="406" y="2241"/>
                  </a:lnTo>
                  <a:lnTo>
                    <a:pt x="385" y="2265"/>
                  </a:lnTo>
                  <a:lnTo>
                    <a:pt x="370" y="2278"/>
                  </a:lnTo>
                  <a:lnTo>
                    <a:pt x="354" y="2292"/>
                  </a:lnTo>
                  <a:lnTo>
                    <a:pt x="572" y="2272"/>
                  </a:lnTo>
                  <a:lnTo>
                    <a:pt x="996" y="2222"/>
                  </a:lnTo>
                  <a:lnTo>
                    <a:pt x="1346" y="2184"/>
                  </a:lnTo>
                  <a:lnTo>
                    <a:pt x="1748" y="2146"/>
                  </a:lnTo>
                  <a:lnTo>
                    <a:pt x="2047" y="2134"/>
                  </a:lnTo>
                  <a:lnTo>
                    <a:pt x="2278" y="2140"/>
                  </a:lnTo>
                  <a:lnTo>
                    <a:pt x="2337" y="2140"/>
                  </a:lnTo>
                  <a:lnTo>
                    <a:pt x="2375" y="2134"/>
                  </a:lnTo>
                  <a:lnTo>
                    <a:pt x="2397" y="2102"/>
                  </a:lnTo>
                  <a:lnTo>
                    <a:pt x="2419" y="2067"/>
                  </a:lnTo>
                  <a:lnTo>
                    <a:pt x="2438" y="2015"/>
                  </a:lnTo>
                  <a:lnTo>
                    <a:pt x="2449" y="1953"/>
                  </a:lnTo>
                  <a:lnTo>
                    <a:pt x="2456" y="1893"/>
                  </a:lnTo>
                  <a:lnTo>
                    <a:pt x="2456" y="1805"/>
                  </a:lnTo>
                  <a:lnTo>
                    <a:pt x="2453" y="1736"/>
                  </a:lnTo>
                  <a:lnTo>
                    <a:pt x="2449" y="1625"/>
                  </a:lnTo>
                  <a:lnTo>
                    <a:pt x="2427" y="1505"/>
                  </a:lnTo>
                  <a:lnTo>
                    <a:pt x="2389" y="1350"/>
                  </a:lnTo>
                  <a:lnTo>
                    <a:pt x="2345" y="1207"/>
                  </a:lnTo>
                  <a:lnTo>
                    <a:pt x="2307" y="1080"/>
                  </a:lnTo>
                  <a:lnTo>
                    <a:pt x="2248" y="941"/>
                  </a:lnTo>
                  <a:lnTo>
                    <a:pt x="2188" y="814"/>
                  </a:lnTo>
                  <a:lnTo>
                    <a:pt x="2136" y="693"/>
                  </a:lnTo>
                  <a:lnTo>
                    <a:pt x="2054" y="521"/>
                  </a:lnTo>
                  <a:lnTo>
                    <a:pt x="2010" y="420"/>
                  </a:lnTo>
                  <a:lnTo>
                    <a:pt x="1982" y="352"/>
                  </a:lnTo>
                  <a:lnTo>
                    <a:pt x="1967" y="299"/>
                  </a:lnTo>
                  <a:lnTo>
                    <a:pt x="1961" y="250"/>
                  </a:lnTo>
                  <a:lnTo>
                    <a:pt x="1961" y="206"/>
                  </a:lnTo>
                  <a:lnTo>
                    <a:pt x="1995" y="52"/>
                  </a:lnTo>
                  <a:lnTo>
                    <a:pt x="2010" y="20"/>
                  </a:lnTo>
                  <a:lnTo>
                    <a:pt x="179" y="0"/>
                  </a:lnTo>
                  <a:lnTo>
                    <a:pt x="155" y="4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1400" b="1">
                <a:solidFill>
                  <a:schemeClr val="bg1"/>
                </a:solidFill>
                <a:latin typeface="GillSans" charset="0"/>
              </a:endParaRPr>
            </a:p>
          </p:txBody>
        </p:sp>
        <p:sp>
          <p:nvSpPr>
            <p:cNvPr id="50191" name="Freeform 1165"/>
            <p:cNvSpPr>
              <a:spLocks/>
            </p:cNvSpPr>
            <p:nvPr/>
          </p:nvSpPr>
          <p:spPr bwMode="auto">
            <a:xfrm>
              <a:off x="3586" y="2399"/>
              <a:ext cx="48" cy="47"/>
            </a:xfrm>
            <a:custGeom>
              <a:avLst/>
              <a:gdLst>
                <a:gd name="T0" fmla="*/ 0 w 203"/>
                <a:gd name="T1" fmla="*/ 0 h 150"/>
                <a:gd name="T2" fmla="*/ 0 w 203"/>
                <a:gd name="T3" fmla="*/ 0 h 150"/>
                <a:gd name="T4" fmla="*/ 0 w 203"/>
                <a:gd name="T5" fmla="*/ 0 h 150"/>
                <a:gd name="T6" fmla="*/ 0 w 203"/>
                <a:gd name="T7" fmla="*/ 0 h 150"/>
                <a:gd name="T8" fmla="*/ 0 w 203"/>
                <a:gd name="T9" fmla="*/ 0 h 150"/>
                <a:gd name="T10" fmla="*/ 0 w 203"/>
                <a:gd name="T11" fmla="*/ 0 h 150"/>
                <a:gd name="T12" fmla="*/ 0 w 203"/>
                <a:gd name="T13" fmla="*/ 0 h 150"/>
                <a:gd name="T14" fmla="*/ 0 w 203"/>
                <a:gd name="T15" fmla="*/ 0 h 150"/>
                <a:gd name="T16" fmla="*/ 0 w 203"/>
                <a:gd name="T17" fmla="*/ 0 h 150"/>
                <a:gd name="T18" fmla="*/ 0 w 203"/>
                <a:gd name="T19" fmla="*/ 0 h 150"/>
                <a:gd name="T20" fmla="*/ 0 w 203"/>
                <a:gd name="T21" fmla="*/ 0 h 150"/>
                <a:gd name="T22" fmla="*/ 0 w 203"/>
                <a:gd name="T23" fmla="*/ 0 h 150"/>
                <a:gd name="T24" fmla="*/ 0 w 203"/>
                <a:gd name="T25" fmla="*/ 0 h 150"/>
                <a:gd name="T26" fmla="*/ 0 w 203"/>
                <a:gd name="T27" fmla="*/ 0 h 150"/>
                <a:gd name="T28" fmla="*/ 0 w 203"/>
                <a:gd name="T29" fmla="*/ 0 h 150"/>
                <a:gd name="T30" fmla="*/ 0 w 203"/>
                <a:gd name="T31" fmla="*/ 0 h 150"/>
                <a:gd name="T32" fmla="*/ 0 w 203"/>
                <a:gd name="T33" fmla="*/ 0 h 150"/>
                <a:gd name="T34" fmla="*/ 0 w 203"/>
                <a:gd name="T35" fmla="*/ 0 h 150"/>
                <a:gd name="T36" fmla="*/ 0 w 203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3"/>
                <a:gd name="T58" fmla="*/ 0 h 150"/>
                <a:gd name="T59" fmla="*/ 203 w 203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3" h="150">
                  <a:moveTo>
                    <a:pt x="203" y="10"/>
                  </a:moveTo>
                  <a:lnTo>
                    <a:pt x="150" y="137"/>
                  </a:lnTo>
                  <a:lnTo>
                    <a:pt x="98" y="150"/>
                  </a:lnTo>
                  <a:lnTo>
                    <a:pt x="72" y="148"/>
                  </a:lnTo>
                  <a:lnTo>
                    <a:pt x="46" y="139"/>
                  </a:lnTo>
                  <a:lnTo>
                    <a:pt x="26" y="124"/>
                  </a:lnTo>
                  <a:lnTo>
                    <a:pt x="13" y="110"/>
                  </a:lnTo>
                  <a:lnTo>
                    <a:pt x="4" y="91"/>
                  </a:lnTo>
                  <a:lnTo>
                    <a:pt x="0" y="74"/>
                  </a:lnTo>
                  <a:lnTo>
                    <a:pt x="1" y="52"/>
                  </a:lnTo>
                  <a:lnTo>
                    <a:pt x="9" y="36"/>
                  </a:lnTo>
                  <a:lnTo>
                    <a:pt x="24" y="23"/>
                  </a:lnTo>
                  <a:lnTo>
                    <a:pt x="42" y="12"/>
                  </a:lnTo>
                  <a:lnTo>
                    <a:pt x="65" y="7"/>
                  </a:lnTo>
                  <a:lnTo>
                    <a:pt x="83" y="4"/>
                  </a:lnTo>
                  <a:lnTo>
                    <a:pt x="104" y="1"/>
                  </a:lnTo>
                  <a:lnTo>
                    <a:pt x="121" y="1"/>
                  </a:lnTo>
                  <a:lnTo>
                    <a:pt x="142" y="0"/>
                  </a:lnTo>
                  <a:lnTo>
                    <a:pt x="203" y="10"/>
                  </a:lnTo>
                  <a:close/>
                </a:path>
              </a:pathLst>
            </a:custGeom>
            <a:solidFill>
              <a:srgbClr val="80808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1400" b="1">
                <a:solidFill>
                  <a:schemeClr val="bg1"/>
                </a:solidFill>
                <a:latin typeface="GillSans" charset="0"/>
              </a:endParaRPr>
            </a:p>
          </p:txBody>
        </p:sp>
        <p:sp>
          <p:nvSpPr>
            <p:cNvPr id="50192" name="Freeform 1166"/>
            <p:cNvSpPr>
              <a:spLocks/>
            </p:cNvSpPr>
            <p:nvPr/>
          </p:nvSpPr>
          <p:spPr bwMode="auto">
            <a:xfrm>
              <a:off x="3590" y="2391"/>
              <a:ext cx="47" cy="47"/>
            </a:xfrm>
            <a:custGeom>
              <a:avLst/>
              <a:gdLst>
                <a:gd name="T0" fmla="*/ 0 w 142"/>
                <a:gd name="T1" fmla="*/ 0 h 123"/>
                <a:gd name="T2" fmla="*/ 0 w 142"/>
                <a:gd name="T3" fmla="*/ 0 h 123"/>
                <a:gd name="T4" fmla="*/ 0 w 142"/>
                <a:gd name="T5" fmla="*/ 0 h 123"/>
                <a:gd name="T6" fmla="*/ 0 w 142"/>
                <a:gd name="T7" fmla="*/ 0 h 123"/>
                <a:gd name="T8" fmla="*/ 0 w 142"/>
                <a:gd name="T9" fmla="*/ 0 h 123"/>
                <a:gd name="T10" fmla="*/ 0 w 142"/>
                <a:gd name="T11" fmla="*/ 0 h 123"/>
                <a:gd name="T12" fmla="*/ 0 w 142"/>
                <a:gd name="T13" fmla="*/ 0 h 123"/>
                <a:gd name="T14" fmla="*/ 0 w 142"/>
                <a:gd name="T15" fmla="*/ 0 h 123"/>
                <a:gd name="T16" fmla="*/ 0 w 142"/>
                <a:gd name="T17" fmla="*/ 0 h 123"/>
                <a:gd name="T18" fmla="*/ 0 w 142"/>
                <a:gd name="T19" fmla="*/ 0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123"/>
                <a:gd name="T32" fmla="*/ 142 w 142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123">
                  <a:moveTo>
                    <a:pt x="0" y="15"/>
                  </a:moveTo>
                  <a:lnTo>
                    <a:pt x="26" y="31"/>
                  </a:lnTo>
                  <a:lnTo>
                    <a:pt x="39" y="47"/>
                  </a:lnTo>
                  <a:lnTo>
                    <a:pt x="45" y="63"/>
                  </a:lnTo>
                  <a:lnTo>
                    <a:pt x="46" y="86"/>
                  </a:lnTo>
                  <a:lnTo>
                    <a:pt x="41" y="105"/>
                  </a:lnTo>
                  <a:lnTo>
                    <a:pt x="26" y="123"/>
                  </a:lnTo>
                  <a:lnTo>
                    <a:pt x="142" y="102"/>
                  </a:lnTo>
                  <a:lnTo>
                    <a:pt x="13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1400" b="1">
                <a:solidFill>
                  <a:schemeClr val="bg1"/>
                </a:solidFill>
                <a:latin typeface="GillSans" charset="0"/>
              </a:endParaRPr>
            </a:p>
          </p:txBody>
        </p:sp>
        <p:sp>
          <p:nvSpPr>
            <p:cNvPr id="50193" name="Text Box 1167"/>
            <p:cNvSpPr txBox="1">
              <a:spLocks noChangeArrowheads="1"/>
            </p:cNvSpPr>
            <p:nvPr/>
          </p:nvSpPr>
          <p:spPr bwMode="auto">
            <a:xfrm>
              <a:off x="3504" y="2352"/>
              <a:ext cx="5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500" b="1">
                  <a:latin typeface="GillSans" charset="0"/>
                </a:rPr>
                <a:t>sssssss</a:t>
              </a:r>
              <a:endParaRPr lang="es-ES" sz="500" b="1">
                <a:latin typeface="GillSans" charset="0"/>
              </a:endParaRPr>
            </a:p>
          </p:txBody>
        </p:sp>
        <p:sp>
          <p:nvSpPr>
            <p:cNvPr id="50194" name="Text Box 1168"/>
            <p:cNvSpPr txBox="1">
              <a:spLocks noChangeArrowheads="1"/>
            </p:cNvSpPr>
            <p:nvPr/>
          </p:nvSpPr>
          <p:spPr bwMode="auto">
            <a:xfrm>
              <a:off x="3452" y="2309"/>
              <a:ext cx="39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s-AR" sz="800" b="1">
                  <a:latin typeface="GillSans" charset="0"/>
                </a:rPr>
                <a:t>ssssss</a:t>
              </a:r>
              <a:endParaRPr lang="es-ES" sz="800" b="1">
                <a:latin typeface="GillSans" charset="0"/>
              </a:endParaRPr>
            </a:p>
          </p:txBody>
        </p:sp>
        <p:sp>
          <p:nvSpPr>
            <p:cNvPr id="50195" name="Rectangle 1169"/>
            <p:cNvSpPr>
              <a:spLocks noChangeArrowheads="1"/>
            </p:cNvSpPr>
            <p:nvPr/>
          </p:nvSpPr>
          <p:spPr bwMode="auto">
            <a:xfrm>
              <a:off x="3527" y="2457"/>
              <a:ext cx="3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s-AR" sz="800" b="1">
                  <a:latin typeface="GillSans" charset="0"/>
                </a:rPr>
                <a:t>ssssss</a:t>
              </a:r>
              <a:endParaRPr lang="es-ES" sz="800" b="1">
                <a:latin typeface="GillSans" charset="0"/>
              </a:endParaRPr>
            </a:p>
            <a:p>
              <a:pPr algn="ctr"/>
              <a:r>
                <a:rPr lang="es-AR" sz="800" b="1">
                  <a:latin typeface="GillSans" charset="0"/>
                </a:rPr>
                <a:t>ss</a:t>
              </a:r>
              <a:endParaRPr lang="es-ES" sz="800" b="1">
                <a:latin typeface="GillSans" charset="0"/>
              </a:endParaRPr>
            </a:p>
          </p:txBody>
        </p:sp>
      </p:grpSp>
      <p:sp>
        <p:nvSpPr>
          <p:cNvPr id="175261" name="Text Box 1181"/>
          <p:cNvSpPr txBox="1">
            <a:spLocks noChangeArrowheads="1"/>
          </p:cNvSpPr>
          <p:nvPr/>
        </p:nvSpPr>
        <p:spPr bwMode="auto">
          <a:xfrm>
            <a:off x="5553075" y="493553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>
                <a:solidFill>
                  <a:schemeClr val="bg1"/>
                </a:solidFill>
                <a:latin typeface="GillSans" charset="0"/>
              </a:rPr>
              <a:t>Receptor</a:t>
            </a:r>
            <a:endParaRPr lang="es-ES" b="1">
              <a:solidFill>
                <a:schemeClr val="bg1"/>
              </a:solidFill>
              <a:latin typeface="GillSans" charset="0"/>
            </a:endParaRPr>
          </a:p>
        </p:txBody>
      </p:sp>
      <p:grpSp>
        <p:nvGrpSpPr>
          <p:cNvPr id="3" name="Group 1208"/>
          <p:cNvGrpSpPr>
            <a:grpSpLocks/>
          </p:cNvGrpSpPr>
          <p:nvPr/>
        </p:nvGrpSpPr>
        <p:grpSpPr bwMode="auto">
          <a:xfrm>
            <a:off x="5019675" y="2954338"/>
            <a:ext cx="2286000" cy="1474787"/>
            <a:chOff x="2976" y="1056"/>
            <a:chExt cx="1440" cy="929"/>
          </a:xfrm>
        </p:grpSpPr>
        <p:pic>
          <p:nvPicPr>
            <p:cNvPr id="50198" name="Picture 1149" descr="NA01607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6" y="1296"/>
              <a:ext cx="62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9" name="Text Box 1184"/>
            <p:cNvSpPr txBox="1">
              <a:spLocks noChangeArrowheads="1"/>
            </p:cNvSpPr>
            <p:nvPr/>
          </p:nvSpPr>
          <p:spPr bwMode="auto">
            <a:xfrm>
              <a:off x="3504" y="1056"/>
              <a:ext cx="912" cy="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1400" b="1">
                  <a:solidFill>
                    <a:schemeClr val="bg1"/>
                  </a:solidFill>
                  <a:latin typeface="GillSans" charset="0"/>
                </a:rPr>
                <a:t>Validaciones formales</a:t>
              </a:r>
            </a:p>
            <a:p>
              <a:pPr algn="ctr">
                <a:spcBef>
                  <a:spcPct val="50000"/>
                </a:spcBef>
              </a:pPr>
              <a:r>
                <a:rPr lang="es-AR" sz="1400" b="1">
                  <a:solidFill>
                    <a:schemeClr val="bg1"/>
                  </a:solidFill>
                  <a:latin typeface="GillSans" charset="0"/>
                </a:rPr>
                <a:t>Obtención datos fiscales de la operación</a:t>
              </a:r>
              <a:endParaRPr lang="es-ES" sz="1400" b="1">
                <a:solidFill>
                  <a:schemeClr val="bg1"/>
                </a:solidFill>
                <a:latin typeface="GillSans" charset="0"/>
              </a:endParaRPr>
            </a:p>
          </p:txBody>
        </p:sp>
      </p:grpSp>
      <p:grpSp>
        <p:nvGrpSpPr>
          <p:cNvPr id="4" name="Group 1206"/>
          <p:cNvGrpSpPr>
            <a:grpSpLocks/>
          </p:cNvGrpSpPr>
          <p:nvPr/>
        </p:nvGrpSpPr>
        <p:grpSpPr bwMode="auto">
          <a:xfrm>
            <a:off x="904875" y="3182938"/>
            <a:ext cx="2209800" cy="884237"/>
            <a:chOff x="384" y="1200"/>
            <a:chExt cx="1392" cy="557"/>
          </a:xfrm>
        </p:grpSpPr>
        <p:pic>
          <p:nvPicPr>
            <p:cNvPr id="50201" name="Picture 1155" descr="BD06517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200"/>
              <a:ext cx="624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2" name="Text Box 1188"/>
            <p:cNvSpPr txBox="1">
              <a:spLocks noChangeArrowheads="1"/>
            </p:cNvSpPr>
            <p:nvPr/>
          </p:nvSpPr>
          <p:spPr bwMode="auto">
            <a:xfrm>
              <a:off x="384" y="1296"/>
              <a:ext cx="91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1400" b="1">
                  <a:solidFill>
                    <a:schemeClr val="bg1"/>
                  </a:solidFill>
                  <a:latin typeface="GillSans" charset="0"/>
                </a:rPr>
                <a:t>Realiza operación</a:t>
              </a:r>
              <a:endParaRPr lang="es-ES" sz="1400" b="1">
                <a:solidFill>
                  <a:schemeClr val="bg1"/>
                </a:solidFill>
                <a:latin typeface="GillSans" charset="0"/>
              </a:endParaRPr>
            </a:p>
          </p:txBody>
        </p:sp>
      </p:grpSp>
      <p:grpSp>
        <p:nvGrpSpPr>
          <p:cNvPr id="5" name="Group 1211"/>
          <p:cNvGrpSpPr>
            <a:grpSpLocks/>
          </p:cNvGrpSpPr>
          <p:nvPr/>
        </p:nvGrpSpPr>
        <p:grpSpPr bwMode="auto">
          <a:xfrm>
            <a:off x="3038475" y="5545138"/>
            <a:ext cx="2438400" cy="533400"/>
            <a:chOff x="1728" y="2688"/>
            <a:chExt cx="1536" cy="336"/>
          </a:xfrm>
        </p:grpSpPr>
        <p:sp>
          <p:nvSpPr>
            <p:cNvPr id="50204" name="AutoShape 1178"/>
            <p:cNvSpPr>
              <a:spLocks noChangeArrowheads="1"/>
            </p:cNvSpPr>
            <p:nvPr/>
          </p:nvSpPr>
          <p:spPr bwMode="auto">
            <a:xfrm>
              <a:off x="1728" y="2880"/>
              <a:ext cx="1536" cy="144"/>
            </a:xfrm>
            <a:prstGeom prst="notchedRightArrow">
              <a:avLst>
                <a:gd name="adj1" fmla="val 50000"/>
                <a:gd name="adj2" fmla="val 266667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spcBef>
                  <a:spcPct val="50000"/>
                </a:spcBef>
              </a:pPr>
              <a:endParaRPr lang="en-US" sz="1400" b="1">
                <a:solidFill>
                  <a:schemeClr val="bg1"/>
                </a:solidFill>
                <a:latin typeface="GillSans" charset="0"/>
              </a:endParaRPr>
            </a:p>
          </p:txBody>
        </p:sp>
        <p:sp>
          <p:nvSpPr>
            <p:cNvPr id="50205" name="Text Box 1190"/>
            <p:cNvSpPr txBox="1">
              <a:spLocks noChangeArrowheads="1"/>
            </p:cNvSpPr>
            <p:nvPr/>
          </p:nvSpPr>
          <p:spPr bwMode="auto">
            <a:xfrm>
              <a:off x="1872" y="2688"/>
              <a:ext cx="1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1400" b="1">
                  <a:solidFill>
                    <a:schemeClr val="bg1"/>
                  </a:solidFill>
                  <a:latin typeface="GillSans" charset="0"/>
                </a:rPr>
                <a:t>Pone a disposición</a:t>
              </a:r>
              <a:endParaRPr lang="es-ES" sz="1400" b="1">
                <a:solidFill>
                  <a:schemeClr val="bg1"/>
                </a:solidFill>
                <a:latin typeface="GillSans" charset="0"/>
              </a:endParaRPr>
            </a:p>
          </p:txBody>
        </p:sp>
      </p:grpSp>
      <p:grpSp>
        <p:nvGrpSpPr>
          <p:cNvPr id="6" name="Group 1212"/>
          <p:cNvGrpSpPr>
            <a:grpSpLocks/>
          </p:cNvGrpSpPr>
          <p:nvPr/>
        </p:nvGrpSpPr>
        <p:grpSpPr bwMode="auto">
          <a:xfrm>
            <a:off x="6086475" y="5545138"/>
            <a:ext cx="2057400" cy="692150"/>
            <a:chOff x="3648" y="2688"/>
            <a:chExt cx="1296" cy="436"/>
          </a:xfrm>
        </p:grpSpPr>
        <p:pic>
          <p:nvPicPr>
            <p:cNvPr id="50207" name="Picture 1170" descr="BD06639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8" y="2688"/>
              <a:ext cx="48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8" name="Text Box 1192"/>
            <p:cNvSpPr txBox="1">
              <a:spLocks noChangeArrowheads="1"/>
            </p:cNvSpPr>
            <p:nvPr/>
          </p:nvSpPr>
          <p:spPr bwMode="auto">
            <a:xfrm>
              <a:off x="4128" y="2736"/>
              <a:ext cx="8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1400" b="1">
                  <a:solidFill>
                    <a:schemeClr val="bg1"/>
                  </a:solidFill>
                  <a:latin typeface="GillSans" charset="0"/>
                </a:rPr>
                <a:t>Recibe y registra</a:t>
              </a:r>
              <a:endParaRPr lang="es-ES" sz="1400" b="1">
                <a:solidFill>
                  <a:schemeClr val="bg1"/>
                </a:solidFill>
                <a:latin typeface="GillSans" charset="0"/>
              </a:endParaRPr>
            </a:p>
          </p:txBody>
        </p:sp>
      </p:grpSp>
      <p:sp>
        <p:nvSpPr>
          <p:cNvPr id="175273" name="AutoShape 1193"/>
          <p:cNvSpPr>
            <a:spLocks noChangeArrowheads="1"/>
          </p:cNvSpPr>
          <p:nvPr/>
        </p:nvSpPr>
        <p:spPr bwMode="auto">
          <a:xfrm rot="8220000">
            <a:off x="1778000" y="4468813"/>
            <a:ext cx="803275" cy="238125"/>
          </a:xfrm>
          <a:prstGeom prst="leftArrow">
            <a:avLst>
              <a:gd name="adj1" fmla="val 50000"/>
              <a:gd name="adj2" fmla="val 84333"/>
            </a:avLst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92075" tIns="46038" rIns="92075" bIns="46038" anchor="ctr"/>
          <a:lstStyle/>
          <a:p>
            <a:pPr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GillSans" charset="0"/>
            </a:endParaRPr>
          </a:p>
        </p:txBody>
      </p:sp>
      <p:grpSp>
        <p:nvGrpSpPr>
          <p:cNvPr id="7" name="Group 1210"/>
          <p:cNvGrpSpPr>
            <a:grpSpLocks/>
          </p:cNvGrpSpPr>
          <p:nvPr/>
        </p:nvGrpSpPr>
        <p:grpSpPr bwMode="auto">
          <a:xfrm>
            <a:off x="2505075" y="4325938"/>
            <a:ext cx="1447800" cy="800100"/>
            <a:chOff x="1392" y="1920"/>
            <a:chExt cx="912" cy="504"/>
          </a:xfrm>
        </p:grpSpPr>
        <p:sp>
          <p:nvSpPr>
            <p:cNvPr id="50211" name="Text Box 1189"/>
            <p:cNvSpPr txBox="1">
              <a:spLocks noChangeArrowheads="1"/>
            </p:cNvSpPr>
            <p:nvPr/>
          </p:nvSpPr>
          <p:spPr bwMode="auto">
            <a:xfrm>
              <a:off x="1392" y="1968"/>
              <a:ext cx="91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1400" b="1">
                  <a:solidFill>
                    <a:schemeClr val="bg1"/>
                  </a:solidFill>
                  <a:latin typeface="GillSans" charset="0"/>
                </a:rPr>
                <a:t>Completa detalle</a:t>
              </a:r>
              <a:endParaRPr lang="es-ES" sz="1400" b="1">
                <a:solidFill>
                  <a:schemeClr val="bg1"/>
                </a:solidFill>
                <a:latin typeface="GillSans" charset="0"/>
              </a:endParaRPr>
            </a:p>
          </p:txBody>
        </p:sp>
        <p:sp>
          <p:nvSpPr>
            <p:cNvPr id="50212" name="AutoShape 1197"/>
            <p:cNvSpPr>
              <a:spLocks noChangeArrowheads="1"/>
            </p:cNvSpPr>
            <p:nvPr/>
          </p:nvSpPr>
          <p:spPr bwMode="auto">
            <a:xfrm rot="5400000">
              <a:off x="1224" y="2088"/>
              <a:ext cx="504" cy="168"/>
            </a:xfrm>
            <a:prstGeom prst="notchedRightArrow">
              <a:avLst>
                <a:gd name="adj1" fmla="val 50000"/>
                <a:gd name="adj2" fmla="val 75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lIns="92075" tIns="46038" rIns="92075" bIns="46038" anchor="ctr"/>
            <a:lstStyle/>
            <a:p>
              <a:pPr algn="ctr">
                <a:spcBef>
                  <a:spcPct val="50000"/>
                </a:spcBef>
              </a:pPr>
              <a:endParaRPr lang="en-US" sz="1400" b="1">
                <a:solidFill>
                  <a:schemeClr val="bg1"/>
                </a:solidFill>
                <a:latin typeface="GillSans" charset="0"/>
              </a:endParaRPr>
            </a:p>
          </p:txBody>
        </p:sp>
      </p:grpSp>
      <p:pic>
        <p:nvPicPr>
          <p:cNvPr id="175278" name="Picture 1198" descr="BD0715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3475" y="4783138"/>
            <a:ext cx="762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279" name="Text Box 1199"/>
          <p:cNvSpPr txBox="1">
            <a:spLocks noChangeArrowheads="1"/>
          </p:cNvSpPr>
          <p:nvPr/>
        </p:nvSpPr>
        <p:spPr bwMode="auto">
          <a:xfrm rot="-2640000">
            <a:off x="1362075" y="4249738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1400" b="1">
                <a:solidFill>
                  <a:schemeClr val="bg1"/>
                </a:solidFill>
                <a:latin typeface="GillSans" charset="0"/>
              </a:rPr>
              <a:t>confecciona</a:t>
            </a:r>
            <a:endParaRPr lang="es-ES" sz="1400" b="1">
              <a:solidFill>
                <a:schemeClr val="bg1"/>
              </a:solidFill>
              <a:latin typeface="GillSans" charset="0"/>
            </a:endParaRPr>
          </a:p>
        </p:txBody>
      </p:sp>
      <p:sp>
        <p:nvSpPr>
          <p:cNvPr id="175280" name="AutoShape 1200"/>
          <p:cNvSpPr>
            <a:spLocks noChangeArrowheads="1"/>
          </p:cNvSpPr>
          <p:nvPr/>
        </p:nvSpPr>
        <p:spPr bwMode="auto">
          <a:xfrm>
            <a:off x="1835150" y="2133600"/>
            <a:ext cx="4737100" cy="381000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s-AR" b="1">
                <a:latin typeface="Trebuchet MS" pitchFamily="34" charset="0"/>
              </a:rPr>
              <a:t>CIRCUITO DE TRANSMISION ELECTRONICA</a:t>
            </a:r>
            <a:endParaRPr lang="es-ES" b="1">
              <a:latin typeface="Trebuchet MS" pitchFamily="34" charset="0"/>
            </a:endParaRPr>
          </a:p>
        </p:txBody>
      </p:sp>
      <p:grpSp>
        <p:nvGrpSpPr>
          <p:cNvPr id="8" name="Group 1207"/>
          <p:cNvGrpSpPr>
            <a:grpSpLocks/>
          </p:cNvGrpSpPr>
          <p:nvPr/>
        </p:nvGrpSpPr>
        <p:grpSpPr bwMode="auto">
          <a:xfrm>
            <a:off x="3038475" y="2954338"/>
            <a:ext cx="2133600" cy="609600"/>
            <a:chOff x="1728" y="1056"/>
            <a:chExt cx="1344" cy="384"/>
          </a:xfrm>
        </p:grpSpPr>
        <p:sp>
          <p:nvSpPr>
            <p:cNvPr id="50217" name="AutoShape 1201"/>
            <p:cNvSpPr>
              <a:spLocks noChangeArrowheads="1"/>
            </p:cNvSpPr>
            <p:nvPr/>
          </p:nvSpPr>
          <p:spPr bwMode="auto">
            <a:xfrm>
              <a:off x="1728" y="1296"/>
              <a:ext cx="1296" cy="144"/>
            </a:xfrm>
            <a:prstGeom prst="notchedRightArrow">
              <a:avLst>
                <a:gd name="adj1" fmla="val 50000"/>
                <a:gd name="adj2" fmla="val 225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spcBef>
                  <a:spcPct val="50000"/>
                </a:spcBef>
              </a:pPr>
              <a:endParaRPr lang="en-US" sz="1400" b="1">
                <a:solidFill>
                  <a:schemeClr val="bg1"/>
                </a:solidFill>
                <a:latin typeface="GillSans" charset="0"/>
              </a:endParaRPr>
            </a:p>
          </p:txBody>
        </p:sp>
        <p:sp>
          <p:nvSpPr>
            <p:cNvPr id="50218" name="Text Box 1203"/>
            <p:cNvSpPr txBox="1">
              <a:spLocks noChangeArrowheads="1"/>
            </p:cNvSpPr>
            <p:nvPr/>
          </p:nvSpPr>
          <p:spPr bwMode="auto">
            <a:xfrm>
              <a:off x="1776" y="1056"/>
              <a:ext cx="129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1400" b="1">
                  <a:solidFill>
                    <a:schemeClr val="bg1"/>
                  </a:solidFill>
                  <a:latin typeface="GillSans" charset="0"/>
                </a:rPr>
                <a:t>Solicitud vía clave fiscal</a:t>
              </a:r>
              <a:endParaRPr lang="es-ES" sz="1400" b="1">
                <a:solidFill>
                  <a:schemeClr val="bg1"/>
                </a:solidFill>
                <a:latin typeface="GillSans" charset="0"/>
              </a:endParaRPr>
            </a:p>
          </p:txBody>
        </p:sp>
      </p:grpSp>
      <p:grpSp>
        <p:nvGrpSpPr>
          <p:cNvPr id="9" name="Group 1209"/>
          <p:cNvGrpSpPr>
            <a:grpSpLocks/>
          </p:cNvGrpSpPr>
          <p:nvPr/>
        </p:nvGrpSpPr>
        <p:grpSpPr bwMode="auto">
          <a:xfrm>
            <a:off x="3038475" y="3792538"/>
            <a:ext cx="2057400" cy="457200"/>
            <a:chOff x="1728" y="1584"/>
            <a:chExt cx="1296" cy="288"/>
          </a:xfrm>
        </p:grpSpPr>
        <p:sp>
          <p:nvSpPr>
            <p:cNvPr id="50220" name="AutoShape 1202"/>
            <p:cNvSpPr>
              <a:spLocks noChangeArrowheads="1"/>
            </p:cNvSpPr>
            <p:nvPr/>
          </p:nvSpPr>
          <p:spPr bwMode="auto">
            <a:xfrm rot="10800000">
              <a:off x="1728" y="1584"/>
              <a:ext cx="1296" cy="144"/>
            </a:xfrm>
            <a:prstGeom prst="notchedRightArrow">
              <a:avLst>
                <a:gd name="adj1" fmla="val 50000"/>
                <a:gd name="adj2" fmla="val 225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2075" tIns="46038" rIns="92075" bIns="46038" anchor="ctr"/>
            <a:lstStyle/>
            <a:p>
              <a:pPr algn="ctr">
                <a:spcBef>
                  <a:spcPct val="50000"/>
                </a:spcBef>
              </a:pPr>
              <a:endParaRPr lang="en-US" sz="1400" b="1">
                <a:solidFill>
                  <a:schemeClr val="bg1"/>
                </a:solidFill>
                <a:latin typeface="GillSans" charset="0"/>
              </a:endParaRPr>
            </a:p>
          </p:txBody>
        </p:sp>
        <p:sp>
          <p:nvSpPr>
            <p:cNvPr id="50221" name="Text Box 1204"/>
            <p:cNvSpPr txBox="1">
              <a:spLocks noChangeArrowheads="1"/>
            </p:cNvSpPr>
            <p:nvPr/>
          </p:nvSpPr>
          <p:spPr bwMode="auto">
            <a:xfrm>
              <a:off x="1968" y="1680"/>
              <a:ext cx="9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1400" b="1">
                  <a:solidFill>
                    <a:schemeClr val="bg1"/>
                  </a:solidFill>
                  <a:latin typeface="GillSans" charset="0"/>
                </a:rPr>
                <a:t>Otorga CAE</a:t>
              </a:r>
              <a:endParaRPr lang="es-ES" sz="1400" b="1">
                <a:solidFill>
                  <a:schemeClr val="bg1"/>
                </a:solidFill>
                <a:latin typeface="GillSans" charset="0"/>
              </a:endParaRPr>
            </a:p>
          </p:txBody>
        </p:sp>
      </p:grpSp>
      <p:sp>
        <p:nvSpPr>
          <p:cNvPr id="175285" name="AutoShape 1205"/>
          <p:cNvSpPr>
            <a:spLocks noChangeArrowheads="1"/>
          </p:cNvSpPr>
          <p:nvPr/>
        </p:nvSpPr>
        <p:spPr bwMode="auto">
          <a:xfrm rot="-2580000">
            <a:off x="1514475" y="4240213"/>
            <a:ext cx="803275" cy="238125"/>
          </a:xfrm>
          <a:prstGeom prst="leftArrow">
            <a:avLst>
              <a:gd name="adj1" fmla="val 50000"/>
              <a:gd name="adj2" fmla="val 84333"/>
            </a:avLst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Gill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23"/>
          <p:cNvGrpSpPr>
            <a:grpSpLocks/>
          </p:cNvGrpSpPr>
          <p:nvPr/>
        </p:nvGrpSpPr>
        <p:grpSpPr bwMode="auto">
          <a:xfrm>
            <a:off x="611188" y="606425"/>
            <a:ext cx="7705725" cy="428625"/>
            <a:chOff x="1878" y="594"/>
            <a:chExt cx="3555" cy="270"/>
          </a:xfrm>
        </p:grpSpPr>
        <p:sp>
          <p:nvSpPr>
            <p:cNvPr id="47" name="46 Rectángulo"/>
            <p:cNvSpPr/>
            <p:nvPr/>
          </p:nvSpPr>
          <p:spPr>
            <a:xfrm>
              <a:off x="1878" y="594"/>
              <a:ext cx="3555" cy="27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368" name="Text Box 13"/>
            <p:cNvSpPr txBox="1">
              <a:spLocks noChangeArrowheads="1"/>
            </p:cNvSpPr>
            <p:nvPr/>
          </p:nvSpPr>
          <p:spPr bwMode="auto">
            <a:xfrm>
              <a:off x="1944" y="623"/>
              <a:ext cx="3410" cy="1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b="1" dirty="0">
                  <a:solidFill>
                    <a:srgbClr val="FFFFFF"/>
                  </a:solidFill>
                </a:rPr>
                <a:t>FACTURA ELECTRÓNICA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94454B-E585-46B8-B8BC-C17515AD8DA5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533400" y="1295400"/>
            <a:ext cx="7848600" cy="5029200"/>
          </a:xfrm>
          <a:prstGeom prst="roundRect">
            <a:avLst>
              <a:gd name="adj" fmla="val 444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ES" sz="800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 sz="2000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AR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>
              <a:buFontTx/>
              <a:buChar char="•"/>
            </a:pPr>
            <a:endParaRPr lang="es-ES">
              <a:solidFill>
                <a:schemeClr val="tx2"/>
              </a:solidFill>
              <a:cs typeface="Lucida Sans Unicode" pitchFamily="34" charset="0"/>
            </a:endParaRPr>
          </a:p>
          <a:p>
            <a:pPr marL="762000" lvl="1" indent="-304800" algn="just"/>
            <a:endParaRPr lang="es-AR" sz="2600" b="1">
              <a:solidFill>
                <a:schemeClr val="tx2"/>
              </a:solidFill>
              <a:cs typeface="Lucida Sans Unicode" pitchFamily="34" charset="0"/>
            </a:endParaRPr>
          </a:p>
          <a:p>
            <a:pPr algn="just"/>
            <a:endParaRPr lang="es-ES" sz="800">
              <a:solidFill>
                <a:schemeClr val="tx2"/>
              </a:solidFill>
              <a:cs typeface="Lucida Sans Unicode" pitchFamily="34" charset="0"/>
            </a:endParaRPr>
          </a:p>
          <a:p>
            <a:pPr algn="just"/>
            <a:endParaRPr lang="es-ES">
              <a:solidFill>
                <a:srgbClr val="FFFFFF"/>
              </a:solidFill>
              <a:cs typeface="Lucida Sans Unicode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3151195" y="3463392"/>
            <a:ext cx="2124582" cy="496231"/>
          </a:xfrm>
          <a:prstGeom prst="roundRect">
            <a:avLst/>
          </a:prstGeom>
          <a:solidFill>
            <a:srgbClr val="004F7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spcAft>
                <a:spcPts val="1000"/>
              </a:spcAft>
            </a:pPr>
            <a:r>
              <a:rPr lang="es-AR" sz="2000" b="1">
                <a:solidFill>
                  <a:schemeClr val="bg1"/>
                </a:solidFill>
                <a:cs typeface="Lucida Sans Unicode" pitchFamily="34" charset="0"/>
              </a:rPr>
              <a:t>FIN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533400" y="1196975"/>
            <a:ext cx="7848600" cy="5040313"/>
          </a:xfrm>
          <a:prstGeom prst="roundRect">
            <a:avLst>
              <a:gd name="adj" fmla="val 444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600" dirty="0">
              <a:solidFill>
                <a:schemeClr val="tx2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899592" y="1268761"/>
            <a:ext cx="7200800" cy="432048"/>
          </a:xfrm>
          <a:prstGeom prst="roundRect">
            <a:avLst/>
          </a:prstGeom>
          <a:solidFill>
            <a:srgbClr val="004F7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b="1" dirty="0">
                <a:solidFill>
                  <a:schemeClr val="bg1"/>
                </a:solidFill>
                <a:cs typeface="Arial" pitchFamily="34" charset="0"/>
              </a:rPr>
              <a:t>Empadronamiento</a:t>
            </a:r>
            <a:endParaRPr lang="es-A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437" name="Group 123"/>
          <p:cNvGrpSpPr>
            <a:grpSpLocks/>
          </p:cNvGrpSpPr>
          <p:nvPr/>
        </p:nvGrpSpPr>
        <p:grpSpPr bwMode="auto">
          <a:xfrm>
            <a:off x="611188" y="606425"/>
            <a:ext cx="7705725" cy="428625"/>
            <a:chOff x="1878" y="594"/>
            <a:chExt cx="3555" cy="270"/>
          </a:xfrm>
        </p:grpSpPr>
        <p:sp>
          <p:nvSpPr>
            <p:cNvPr id="47" name="46 Rectángulo"/>
            <p:cNvSpPr/>
            <p:nvPr/>
          </p:nvSpPr>
          <p:spPr>
            <a:xfrm>
              <a:off x="1878" y="594"/>
              <a:ext cx="3555" cy="27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368" name="Text Box 13"/>
            <p:cNvSpPr txBox="1">
              <a:spLocks noChangeArrowheads="1"/>
            </p:cNvSpPr>
            <p:nvPr/>
          </p:nvSpPr>
          <p:spPr bwMode="auto">
            <a:xfrm>
              <a:off x="1944" y="623"/>
              <a:ext cx="3410" cy="1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b="1" dirty="0">
                  <a:solidFill>
                    <a:srgbClr val="FFFFFF"/>
                  </a:solidFill>
                </a:rPr>
                <a:t>FACTURA ELECTRÓNICA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61F3321-AE44-472C-B0C7-AAF1C3289830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8440" name="Picture 4" descr="MC90043379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37"/>
          <p:cNvSpPr txBox="1">
            <a:spLocks noChangeArrowheads="1"/>
          </p:cNvSpPr>
          <p:nvPr/>
        </p:nvSpPr>
        <p:spPr bwMode="auto">
          <a:xfrm>
            <a:off x="1403350" y="1844675"/>
            <a:ext cx="6769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latin typeface="Verdana" pitchFamily="34" charset="0"/>
              </a:rPr>
              <a:t>¿ Cómo realizo el empadronamiento para el Régimen de </a:t>
            </a:r>
            <a:r>
              <a:rPr lang="es-AR" sz="1200">
                <a:latin typeface="Calibri" pitchFamily="34" charset="0"/>
              </a:rPr>
              <a:t>Factura Electrónica Régimen General - RG 2485</a:t>
            </a:r>
            <a:r>
              <a:rPr lang="es-ES" sz="1200">
                <a:latin typeface="Verdana" pitchFamily="34" charset="0"/>
              </a:rPr>
              <a:t>?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1835150" y="2349500"/>
            <a:ext cx="57610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Verdana" pitchFamily="34" charset="0"/>
              </a:rPr>
              <a:t> </a:t>
            </a:r>
            <a:r>
              <a:rPr lang="es-ES" sz="2000" u="sng">
                <a:latin typeface="Verdana" pitchFamily="34" charset="0"/>
              </a:rPr>
              <a:t>Sistemas Disponibles</a:t>
            </a: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1403350" y="2924175"/>
            <a:ext cx="6769100" cy="28082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>
                <a:latin typeface="Verdana" pitchFamily="34" charset="0"/>
              </a:rPr>
              <a:t>Facturador en Línea - Punto de Venta a Habilitar</a:t>
            </a:r>
          </a:p>
          <a:p>
            <a:r>
              <a:rPr lang="es-AR">
                <a:latin typeface="Verdana" pitchFamily="34" charset="0"/>
              </a:rPr>
              <a:t> </a:t>
            </a:r>
            <a:r>
              <a:rPr lang="es-AR" sz="1500">
                <a:solidFill>
                  <a:schemeClr val="hlink"/>
                </a:solidFill>
                <a:latin typeface="Verdana" pitchFamily="34" charset="0"/>
              </a:rPr>
              <a:t>“Factura en Linea - Metodo Alternativo al RECE (limite de 2400)”</a:t>
            </a:r>
          </a:p>
          <a:p>
            <a:endParaRPr lang="es-AR" sz="1500">
              <a:solidFill>
                <a:schemeClr val="hlink"/>
              </a:solidFill>
              <a:latin typeface="Verdana" pitchFamily="34" charset="0"/>
            </a:endParaRPr>
          </a:p>
          <a:p>
            <a:r>
              <a:rPr lang="es-AR">
                <a:latin typeface="Verdana" pitchFamily="34" charset="0"/>
              </a:rPr>
              <a:t>Aplicativo – Punto de Venta a Habilitar</a:t>
            </a:r>
          </a:p>
          <a:p>
            <a:r>
              <a:rPr lang="es-AR" sz="1500">
                <a:solidFill>
                  <a:schemeClr val="hlink"/>
                </a:solidFill>
                <a:latin typeface="Verdana" pitchFamily="34" charset="0"/>
              </a:rPr>
              <a:t>“RECE para aplicativo y web services”</a:t>
            </a:r>
          </a:p>
          <a:p>
            <a:endParaRPr lang="es-AR" sz="1500">
              <a:solidFill>
                <a:schemeClr val="hlink"/>
              </a:solidFill>
              <a:latin typeface="Verdana" pitchFamily="34" charset="0"/>
            </a:endParaRPr>
          </a:p>
          <a:p>
            <a:r>
              <a:rPr lang="es-AR">
                <a:latin typeface="Verdana" pitchFamily="34" charset="0"/>
              </a:rPr>
              <a:t>Web Services – Punto de Venta a Habilitar</a:t>
            </a:r>
            <a:r>
              <a:rPr lang="es-AR">
                <a:latin typeface="Calibri" pitchFamily="34" charset="0"/>
              </a:rPr>
              <a:t> </a:t>
            </a:r>
          </a:p>
          <a:p>
            <a:r>
              <a:rPr lang="es-AR" sz="1500">
                <a:solidFill>
                  <a:schemeClr val="hlink"/>
                </a:solidFill>
                <a:latin typeface="Verdana" pitchFamily="34" charset="0"/>
              </a:rPr>
              <a:t>“RECE para aplicativo y web services”</a:t>
            </a:r>
          </a:p>
          <a:p>
            <a:endParaRPr lang="es-AR" sz="1500">
              <a:solidFill>
                <a:schemeClr val="hlink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533400" y="1196975"/>
            <a:ext cx="7848600" cy="5040313"/>
          </a:xfrm>
          <a:prstGeom prst="roundRect">
            <a:avLst>
              <a:gd name="adj" fmla="val 444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600" b="1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899592" y="1268761"/>
            <a:ext cx="7200800" cy="432048"/>
          </a:xfrm>
          <a:prstGeom prst="roundRect">
            <a:avLst/>
          </a:prstGeom>
          <a:solidFill>
            <a:srgbClr val="004F7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b="1" dirty="0">
                <a:solidFill>
                  <a:schemeClr val="bg1"/>
                </a:solidFill>
                <a:cs typeface="Arial" pitchFamily="34" charset="0"/>
              </a:rPr>
              <a:t>Alta Puntos de Venta</a:t>
            </a:r>
            <a:endParaRPr lang="es-A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461" name="Group 123"/>
          <p:cNvGrpSpPr>
            <a:grpSpLocks/>
          </p:cNvGrpSpPr>
          <p:nvPr/>
        </p:nvGrpSpPr>
        <p:grpSpPr bwMode="auto">
          <a:xfrm>
            <a:off x="611188" y="606425"/>
            <a:ext cx="7705725" cy="428625"/>
            <a:chOff x="1878" y="594"/>
            <a:chExt cx="3555" cy="270"/>
          </a:xfrm>
        </p:grpSpPr>
        <p:sp>
          <p:nvSpPr>
            <p:cNvPr id="47" name="46 Rectángulo"/>
            <p:cNvSpPr/>
            <p:nvPr/>
          </p:nvSpPr>
          <p:spPr>
            <a:xfrm>
              <a:off x="1878" y="594"/>
              <a:ext cx="3555" cy="27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368" name="Text Box 13"/>
            <p:cNvSpPr txBox="1">
              <a:spLocks noChangeArrowheads="1"/>
            </p:cNvSpPr>
            <p:nvPr/>
          </p:nvSpPr>
          <p:spPr bwMode="auto">
            <a:xfrm>
              <a:off x="1944" y="623"/>
              <a:ext cx="3410" cy="1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b="1" dirty="0">
                  <a:solidFill>
                    <a:srgbClr val="FFFFFF"/>
                  </a:solidFill>
                </a:rPr>
                <a:t>FACTURA ELECTRÓNICA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82E5D8-0D66-43FF-91C6-D33B43852F70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9464" name="Picture 4" descr="MC90043379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5" descr="menu empadronamie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636838"/>
            <a:ext cx="64817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9"/>
          <p:cNvSpPr txBox="1">
            <a:spLocks noChangeArrowheads="1"/>
          </p:cNvSpPr>
          <p:nvPr/>
        </p:nvSpPr>
        <p:spPr bwMode="auto">
          <a:xfrm>
            <a:off x="1403350" y="1916113"/>
            <a:ext cx="6696075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latin typeface="Verdana" pitchFamily="34" charset="0"/>
              </a:rPr>
              <a:t> Ingreso con Clave fiscal al Servicio “Regímenes de Facturación y Registración”</a:t>
            </a:r>
          </a:p>
        </p:txBody>
      </p:sp>
      <p:sp>
        <p:nvSpPr>
          <p:cNvPr id="19467" name="Oval 18"/>
          <p:cNvSpPr>
            <a:spLocks noChangeArrowheads="1"/>
          </p:cNvSpPr>
          <p:nvPr/>
        </p:nvSpPr>
        <p:spPr bwMode="auto">
          <a:xfrm>
            <a:off x="3563938" y="4437063"/>
            <a:ext cx="1800225" cy="2873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533400" y="1196975"/>
            <a:ext cx="7848600" cy="5040313"/>
          </a:xfrm>
          <a:prstGeom prst="roundRect">
            <a:avLst>
              <a:gd name="adj" fmla="val 444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600" b="1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899592" y="1268761"/>
            <a:ext cx="7200800" cy="432048"/>
          </a:xfrm>
          <a:prstGeom prst="roundRect">
            <a:avLst/>
          </a:prstGeom>
          <a:solidFill>
            <a:srgbClr val="004F7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b="1" dirty="0">
                <a:solidFill>
                  <a:schemeClr val="bg1"/>
                </a:solidFill>
                <a:cs typeface="Arial" pitchFamily="34" charset="0"/>
              </a:rPr>
              <a:t>Alta Puntos de Venta</a:t>
            </a:r>
            <a:endParaRPr lang="es-A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485" name="Group 123"/>
          <p:cNvGrpSpPr>
            <a:grpSpLocks/>
          </p:cNvGrpSpPr>
          <p:nvPr/>
        </p:nvGrpSpPr>
        <p:grpSpPr bwMode="auto">
          <a:xfrm>
            <a:off x="611188" y="606425"/>
            <a:ext cx="7705725" cy="428625"/>
            <a:chOff x="1878" y="594"/>
            <a:chExt cx="3555" cy="270"/>
          </a:xfrm>
        </p:grpSpPr>
        <p:sp>
          <p:nvSpPr>
            <p:cNvPr id="47" name="46 Rectángulo"/>
            <p:cNvSpPr/>
            <p:nvPr/>
          </p:nvSpPr>
          <p:spPr>
            <a:xfrm>
              <a:off x="1878" y="594"/>
              <a:ext cx="3555" cy="27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368" name="Text Box 13"/>
            <p:cNvSpPr txBox="1">
              <a:spLocks noChangeArrowheads="1"/>
            </p:cNvSpPr>
            <p:nvPr/>
          </p:nvSpPr>
          <p:spPr bwMode="auto">
            <a:xfrm>
              <a:off x="1944" y="623"/>
              <a:ext cx="3410" cy="1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b="1" dirty="0">
                  <a:solidFill>
                    <a:srgbClr val="FFFFFF"/>
                  </a:solidFill>
                </a:rPr>
                <a:t>FACTURA ELECTRÓNICA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8F4FBFE-B7A1-428D-A3B3-341E609793E1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0488" name="Picture 4" descr="MC90043379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2" descr="PUNTO DE VEN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636838"/>
            <a:ext cx="6481762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1331913" y="1773238"/>
            <a:ext cx="66960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latin typeface="Verdana" pitchFamily="34" charset="0"/>
              </a:rPr>
              <a:t> Ingreso al A/B/M de Puntos de Venta </a:t>
            </a:r>
          </a:p>
          <a:p>
            <a:pPr>
              <a:spcBef>
                <a:spcPct val="50000"/>
              </a:spcBef>
            </a:pPr>
            <a:r>
              <a:rPr lang="es-ES" sz="1200">
                <a:latin typeface="Verdana" pitchFamily="34" charset="0"/>
              </a:rPr>
              <a:t>– Opción Alta</a:t>
            </a:r>
          </a:p>
        </p:txBody>
      </p:sp>
      <p:sp>
        <p:nvSpPr>
          <p:cNvPr id="20491" name="AutoShape 19"/>
          <p:cNvSpPr>
            <a:spLocks noChangeArrowheads="1"/>
          </p:cNvSpPr>
          <p:nvPr/>
        </p:nvSpPr>
        <p:spPr bwMode="auto">
          <a:xfrm>
            <a:off x="828675" y="4540250"/>
            <a:ext cx="2381250" cy="336550"/>
          </a:xfrm>
          <a:prstGeom prst="rightArrowCallout">
            <a:avLst>
              <a:gd name="adj1" fmla="val 19120"/>
              <a:gd name="adj2" fmla="val 25000"/>
              <a:gd name="adj3" fmla="val 87493"/>
              <a:gd name="adj4" fmla="val 82153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sz="800">
                <a:solidFill>
                  <a:schemeClr val="hlink"/>
                </a:solidFill>
                <a:latin typeface="Verdana" pitchFamily="34" charset="0"/>
              </a:rPr>
              <a:t>Seleccionar el tipo</a:t>
            </a:r>
          </a:p>
        </p:txBody>
      </p:sp>
      <p:sp>
        <p:nvSpPr>
          <p:cNvPr id="20492" name="AutoShape 30"/>
          <p:cNvSpPr>
            <a:spLocks noChangeArrowheads="1"/>
          </p:cNvSpPr>
          <p:nvPr/>
        </p:nvSpPr>
        <p:spPr bwMode="auto">
          <a:xfrm>
            <a:off x="6445250" y="4733925"/>
            <a:ext cx="1871663" cy="503238"/>
          </a:xfrm>
          <a:prstGeom prst="leftArrowCallout">
            <a:avLst>
              <a:gd name="adj1" fmla="val 25000"/>
              <a:gd name="adj2" fmla="val 25000"/>
              <a:gd name="adj3" fmla="val 61987"/>
              <a:gd name="adj4" fmla="val 6666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sz="800">
                <a:solidFill>
                  <a:schemeClr val="hlink"/>
                </a:solidFill>
                <a:latin typeface="Verdana" pitchFamily="34" charset="0"/>
              </a:rPr>
              <a:t>El domicilio </a:t>
            </a:r>
          </a:p>
          <a:p>
            <a:r>
              <a:rPr lang="es-AR" sz="800">
                <a:solidFill>
                  <a:schemeClr val="hlink"/>
                </a:solidFill>
                <a:latin typeface="Verdana" pitchFamily="34" charset="0"/>
              </a:rPr>
              <a:t>previamente</a:t>
            </a:r>
          </a:p>
          <a:p>
            <a:r>
              <a:rPr lang="es-AR" sz="800">
                <a:solidFill>
                  <a:schemeClr val="hlink"/>
                </a:solidFill>
                <a:latin typeface="Verdana" pitchFamily="34" charset="0"/>
              </a:rPr>
              <a:t>debe ser declarado</a:t>
            </a:r>
          </a:p>
          <a:p>
            <a:r>
              <a:rPr lang="es-AR" sz="800">
                <a:solidFill>
                  <a:schemeClr val="hlink"/>
                </a:solidFill>
                <a:latin typeface="Verdana" pitchFamily="34" charset="0"/>
              </a:rPr>
              <a:t> en el PUC</a:t>
            </a:r>
          </a:p>
        </p:txBody>
      </p:sp>
      <p:sp>
        <p:nvSpPr>
          <p:cNvPr id="20493" name="AutoShape 33"/>
          <p:cNvSpPr>
            <a:spLocks noChangeArrowheads="1"/>
          </p:cNvSpPr>
          <p:nvPr/>
        </p:nvSpPr>
        <p:spPr bwMode="auto">
          <a:xfrm>
            <a:off x="828675" y="4108450"/>
            <a:ext cx="2381250" cy="336550"/>
          </a:xfrm>
          <a:prstGeom prst="rightArrowCallout">
            <a:avLst>
              <a:gd name="adj1" fmla="val 19120"/>
              <a:gd name="adj2" fmla="val 25000"/>
              <a:gd name="adj3" fmla="val 87493"/>
              <a:gd name="adj4" fmla="val 82153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sz="800">
                <a:solidFill>
                  <a:schemeClr val="hlink"/>
                </a:solidFill>
                <a:latin typeface="Verdana" pitchFamily="34" charset="0"/>
              </a:rPr>
              <a:t>Ingresar el punto de venta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533400" y="1392238"/>
            <a:ext cx="7848600" cy="4608512"/>
          </a:xfrm>
          <a:prstGeom prst="roundRect">
            <a:avLst>
              <a:gd name="adj" fmla="val 444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sz="2600" dirty="0">
                <a:solidFill>
                  <a:schemeClr val="tx2"/>
                </a:solidFill>
              </a:rPr>
              <a:t> Facturador en Línea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sz="2600" dirty="0">
                <a:solidFill>
                  <a:schemeClr val="tx2"/>
                </a:solidFill>
              </a:rPr>
              <a:t> Facturador Plus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sz="2600" dirty="0">
                <a:solidFill>
                  <a:schemeClr val="tx2"/>
                </a:solidFill>
              </a:rPr>
              <a:t> </a:t>
            </a:r>
            <a:r>
              <a:rPr lang="es-AR" sz="2600" dirty="0" err="1">
                <a:solidFill>
                  <a:schemeClr val="tx2"/>
                </a:solidFill>
              </a:rPr>
              <a:t>Webservicies</a:t>
            </a:r>
            <a:r>
              <a:rPr lang="es-AR" sz="2600" dirty="0">
                <a:solidFill>
                  <a:schemeClr val="tx2"/>
                </a:solidFill>
              </a:rPr>
              <a:t>.</a:t>
            </a:r>
            <a:endParaRPr lang="es-AR" sz="2600" b="1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894869" y="1594905"/>
            <a:ext cx="6671909" cy="496231"/>
          </a:xfrm>
          <a:prstGeom prst="roundRect">
            <a:avLst/>
          </a:prstGeom>
          <a:solidFill>
            <a:srgbClr val="004F7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b="1" dirty="0">
                <a:solidFill>
                  <a:schemeClr val="bg1"/>
                </a:solidFill>
                <a:cs typeface="Arial" pitchFamily="34" charset="0"/>
              </a:rPr>
              <a:t>Formas </a:t>
            </a:r>
            <a:r>
              <a:rPr lang="es-AR" sz="2000" b="1" dirty="0">
                <a:solidFill>
                  <a:schemeClr val="bg1"/>
                </a:solidFill>
                <a:cs typeface="Arial" pitchFamily="34" charset="0"/>
              </a:rPr>
              <a:t>de Emisión</a:t>
            </a:r>
          </a:p>
        </p:txBody>
      </p:sp>
      <p:grpSp>
        <p:nvGrpSpPr>
          <p:cNvPr id="21509" name="Group 123"/>
          <p:cNvGrpSpPr>
            <a:grpSpLocks/>
          </p:cNvGrpSpPr>
          <p:nvPr/>
        </p:nvGrpSpPr>
        <p:grpSpPr bwMode="auto">
          <a:xfrm>
            <a:off x="611188" y="606425"/>
            <a:ext cx="7848600" cy="428625"/>
            <a:chOff x="1878" y="594"/>
            <a:chExt cx="3555" cy="270"/>
          </a:xfrm>
        </p:grpSpPr>
        <p:sp>
          <p:nvSpPr>
            <p:cNvPr id="47" name="46 Rectángulo"/>
            <p:cNvSpPr/>
            <p:nvPr/>
          </p:nvSpPr>
          <p:spPr>
            <a:xfrm>
              <a:off x="1878" y="594"/>
              <a:ext cx="3555" cy="27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368" name="Text Box 13"/>
            <p:cNvSpPr txBox="1">
              <a:spLocks noChangeArrowheads="1"/>
            </p:cNvSpPr>
            <p:nvPr/>
          </p:nvSpPr>
          <p:spPr bwMode="auto">
            <a:xfrm>
              <a:off x="1944" y="623"/>
              <a:ext cx="3410" cy="1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b="1" dirty="0">
                  <a:solidFill>
                    <a:srgbClr val="FFFFFF"/>
                  </a:solidFill>
                </a:rPr>
                <a:t>FACTURA ELECTRÓNICA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77B7546-E874-480D-BFDD-2842EC227E49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533400" y="1392238"/>
            <a:ext cx="7848600" cy="4608512"/>
          </a:xfrm>
          <a:prstGeom prst="roundRect">
            <a:avLst>
              <a:gd name="adj" fmla="val 444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sz="2000" dirty="0">
                <a:solidFill>
                  <a:schemeClr val="tx2"/>
                </a:solidFill>
              </a:rPr>
              <a:t> </a:t>
            </a:r>
            <a:r>
              <a:rPr lang="es-AR" sz="2000" dirty="0">
                <a:solidFill>
                  <a:schemeClr val="tx2"/>
                </a:solidFill>
              </a:rPr>
              <a:t>Proceso de empadronamiento.</a:t>
            </a:r>
            <a:endParaRPr lang="es-AR" sz="20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sz="2000" dirty="0">
                <a:solidFill>
                  <a:schemeClr val="tx2"/>
                </a:solidFill>
              </a:rPr>
              <a:t> </a:t>
            </a:r>
            <a:r>
              <a:rPr lang="es-AR" sz="2000" dirty="0">
                <a:solidFill>
                  <a:schemeClr val="tx2"/>
                </a:solidFill>
              </a:rPr>
              <a:t>Facturador </a:t>
            </a:r>
            <a:r>
              <a:rPr lang="es-AR" sz="2000" dirty="0">
                <a:solidFill>
                  <a:schemeClr val="tx2"/>
                </a:solidFill>
              </a:rPr>
              <a:t>en línea para operadores del mercado interno.</a:t>
            </a:r>
            <a:endParaRPr lang="es-AR" sz="2000" dirty="0">
              <a:solidFill>
                <a:schemeClr val="tx2"/>
              </a:solidFill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sz="2000" dirty="0">
                <a:solidFill>
                  <a:schemeClr val="tx2"/>
                </a:solidFill>
              </a:rPr>
              <a:t> Facturador en línea para operaciones de exportación.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sz="2000" dirty="0">
                <a:solidFill>
                  <a:schemeClr val="tx2"/>
                </a:solidFill>
              </a:rPr>
              <a:t>Facturación Plus.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sz="2000" dirty="0">
                <a:solidFill>
                  <a:schemeClr val="tx2"/>
                </a:solidFill>
              </a:rPr>
              <a:t>Presentación de Factura Electrónica para Importadores.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AR" sz="2600" b="1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894869" y="1594905"/>
            <a:ext cx="6671909" cy="496231"/>
          </a:xfrm>
          <a:prstGeom prst="roundRect">
            <a:avLst/>
          </a:prstGeom>
          <a:solidFill>
            <a:srgbClr val="004F7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b="1" dirty="0">
                <a:solidFill>
                  <a:schemeClr val="bg1"/>
                </a:solidFill>
                <a:cs typeface="Arial" pitchFamily="34" charset="0"/>
              </a:rPr>
              <a:t>Facturador en Línea</a:t>
            </a:r>
            <a:endParaRPr lang="es-A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557" name="Group 123"/>
          <p:cNvGrpSpPr>
            <a:grpSpLocks/>
          </p:cNvGrpSpPr>
          <p:nvPr/>
        </p:nvGrpSpPr>
        <p:grpSpPr bwMode="auto">
          <a:xfrm>
            <a:off x="611188" y="606425"/>
            <a:ext cx="7848600" cy="428625"/>
            <a:chOff x="1878" y="594"/>
            <a:chExt cx="3555" cy="270"/>
          </a:xfrm>
        </p:grpSpPr>
        <p:sp>
          <p:nvSpPr>
            <p:cNvPr id="47" name="46 Rectángulo"/>
            <p:cNvSpPr/>
            <p:nvPr/>
          </p:nvSpPr>
          <p:spPr>
            <a:xfrm>
              <a:off x="1878" y="594"/>
              <a:ext cx="3555" cy="27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368" name="Text Box 13"/>
            <p:cNvSpPr txBox="1">
              <a:spLocks noChangeArrowheads="1"/>
            </p:cNvSpPr>
            <p:nvPr/>
          </p:nvSpPr>
          <p:spPr bwMode="auto">
            <a:xfrm>
              <a:off x="1944" y="623"/>
              <a:ext cx="3410" cy="1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b="1" dirty="0">
                  <a:solidFill>
                    <a:srgbClr val="FFFFFF"/>
                  </a:solidFill>
                </a:rPr>
                <a:t>FACTURA ELECTRÓNICA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D136D4-3699-41C9-A644-7240CD2C71CF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43608" y="2276872"/>
            <a:ext cx="6671909" cy="504056"/>
          </a:xfrm>
          <a:prstGeom prst="round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b="1" u="sng" dirty="0">
                <a:solidFill>
                  <a:srgbClr val="002060"/>
                </a:solidFill>
                <a:cs typeface="Arial" pitchFamily="34" charset="0"/>
              </a:rPr>
              <a:t>Demos Interactivos:</a:t>
            </a:r>
            <a:r>
              <a:rPr lang="es-AR" sz="2000" b="1" dirty="0">
                <a:solidFill>
                  <a:srgbClr val="002060"/>
                </a:solidFill>
                <a:cs typeface="Arial" pitchFamily="34" charset="0"/>
              </a:rPr>
              <a:t>    </a:t>
            </a:r>
            <a:r>
              <a:rPr lang="es-AR" sz="2000" b="1" dirty="0">
                <a:solidFill>
                  <a:schemeClr val="bg1"/>
                </a:solidFill>
                <a:cs typeface="Arial" pitchFamily="34" charset="0"/>
              </a:rPr>
              <a:t>www.afip.gov.ar/efactura</a:t>
            </a:r>
            <a:endParaRPr lang="es-AR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92150"/>
            <a:ext cx="8229600" cy="5434013"/>
          </a:xfrm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292725" y="2133600"/>
            <a:ext cx="2879725" cy="43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932363" y="2276475"/>
            <a:ext cx="360362" cy="1512888"/>
          </a:xfrm>
          <a:prstGeom prst="curvedRightArrow">
            <a:avLst>
              <a:gd name="adj1" fmla="val 83965"/>
              <a:gd name="adj2" fmla="val 1679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5292725" y="3284538"/>
            <a:ext cx="1511300" cy="360362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1EC99E5-FEBF-47F2-82A3-2757C4EA8EE4}"/>
</file>

<file path=customXml/itemProps2.xml><?xml version="1.0" encoding="utf-8"?>
<ds:datastoreItem xmlns:ds="http://schemas.openxmlformats.org/officeDocument/2006/customXml" ds:itemID="{6ABB28FC-962C-4E2A-AC6F-80034A092305}"/>
</file>

<file path=customXml/itemProps3.xml><?xml version="1.0" encoding="utf-8"?>
<ds:datastoreItem xmlns:ds="http://schemas.openxmlformats.org/officeDocument/2006/customXml" ds:itemID="{49C0449B-962A-47C8-9B8F-96200D362B63}"/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373</Words>
  <Application>Microsoft Office PowerPoint</Application>
  <PresentationFormat>Presentación en pantalla (4:3)</PresentationFormat>
  <Paragraphs>166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Calibri</vt:lpstr>
      <vt:lpstr>Arial</vt:lpstr>
      <vt:lpstr>Verdana</vt:lpstr>
      <vt:lpstr>Lucida Sans Unicode</vt:lpstr>
      <vt:lpstr>GillSans</vt:lpstr>
      <vt:lpstr>Trebuchet MS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SoftPack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Factura Electronica</dc:title>
  <dc:subject>Empadronamiento y Emision Comprobantes</dc:subject>
  <dc:creator>Walter Villasboa</dc:creator>
  <cp:lastModifiedBy>Walter Villasboa</cp:lastModifiedBy>
  <cp:revision>22</cp:revision>
  <dcterms:created xsi:type="dcterms:W3CDTF">2011-04-28T12:28:16Z</dcterms:created>
  <dcterms:modified xsi:type="dcterms:W3CDTF">2011-04-28T15:55:00Z</dcterms:modified>
</cp:coreProperties>
</file>