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0" r:id="rId15"/>
    <p:sldId id="279" r:id="rId16"/>
    <p:sldId id="280" r:id="rId17"/>
    <p:sldId id="281" r:id="rId18"/>
    <p:sldId id="282" r:id="rId19"/>
    <p:sldId id="283" r:id="rId20"/>
    <p:sldId id="261" r:id="rId21"/>
    <p:sldId id="262" r:id="rId22"/>
    <p:sldId id="263" r:id="rId23"/>
    <p:sldId id="264" r:id="rId24"/>
    <p:sldId id="265" r:id="rId25"/>
    <p:sldId id="284" r:id="rId26"/>
    <p:sldId id="285" r:id="rId27"/>
    <p:sldId id="286" r:id="rId28"/>
    <p:sldId id="266" r:id="rId29"/>
    <p:sldId id="267" r:id="rId30"/>
    <p:sldId id="268" r:id="rId31"/>
    <p:sldId id="269" r:id="rId3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24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5C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5810" y="0"/>
            <a:ext cx="3448049" cy="27146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959" y="0"/>
            <a:ext cx="47624" cy="1028695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95C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05810" y="0"/>
            <a:ext cx="3448049" cy="27146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3959" y="0"/>
            <a:ext cx="47624" cy="102869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3777" y="3355644"/>
            <a:ext cx="12039600" cy="2922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3515734"/>
            <a:ext cx="12039600" cy="1627766"/>
          </a:xfrm>
          <a:prstGeom prst="rect">
            <a:avLst/>
          </a:prstGeom>
        </p:spPr>
        <p:txBody>
          <a:bodyPr vert="horz" wrap="square" lIns="0" tIns="2099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200" spc="730" dirty="0">
                <a:solidFill>
                  <a:srgbClr val="FFFFFF"/>
                </a:solidFill>
                <a:latin typeface="+mj-lt"/>
              </a:rPr>
              <a:t>4º</a:t>
            </a:r>
            <a:r>
              <a:rPr sz="9200" spc="-500" dirty="0">
                <a:solidFill>
                  <a:srgbClr val="FFFFFF"/>
                </a:solidFill>
                <a:latin typeface="+mj-lt"/>
              </a:rPr>
              <a:t> </a:t>
            </a:r>
            <a:r>
              <a:rPr sz="9200" spc="-155" dirty="0">
                <a:solidFill>
                  <a:srgbClr val="FFFFFF"/>
                </a:solidFill>
                <a:latin typeface="+mj-lt"/>
              </a:rPr>
              <a:t>REUNIÓN</a:t>
            </a:r>
            <a:r>
              <a:rPr sz="9200" spc="-500" dirty="0">
                <a:solidFill>
                  <a:srgbClr val="FFFFFF"/>
                </a:solidFill>
                <a:latin typeface="+mj-lt"/>
              </a:rPr>
              <a:t> </a:t>
            </a:r>
            <a:r>
              <a:rPr sz="9200" spc="204" dirty="0">
                <a:solidFill>
                  <a:srgbClr val="FFFFFF"/>
                </a:solidFill>
                <a:latin typeface="+mj-lt"/>
              </a:rPr>
              <a:t>MENSUAL</a:t>
            </a:r>
            <a:endParaRPr sz="9200" dirty="0">
              <a:latin typeface="+mj-l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0725" y="6399940"/>
            <a:ext cx="6848474" cy="1752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6538" y="5288993"/>
            <a:ext cx="1122680" cy="47967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8380"/>
              </a:lnSpc>
            </a:pPr>
            <a:r>
              <a:rPr sz="7200" b="1" spc="-125" dirty="0">
                <a:solidFill>
                  <a:srgbClr val="2B6BB0"/>
                </a:solidFill>
                <a:latin typeface="Trebuchet MS"/>
                <a:cs typeface="Trebuchet MS"/>
              </a:rPr>
              <a:t>JUNIO</a:t>
            </a:r>
            <a:r>
              <a:rPr sz="7200" b="1" spc="-409" dirty="0">
                <a:solidFill>
                  <a:srgbClr val="2B6BB0"/>
                </a:solidFill>
                <a:latin typeface="Trebuchet MS"/>
                <a:cs typeface="Trebuchet MS"/>
              </a:rPr>
              <a:t> </a:t>
            </a:r>
            <a:r>
              <a:rPr sz="7200" b="1" spc="-320" dirty="0">
                <a:solidFill>
                  <a:srgbClr val="2B6BB0"/>
                </a:solidFill>
                <a:latin typeface="Trebuchet MS"/>
                <a:cs typeface="Trebuchet MS"/>
              </a:rPr>
              <a:t>2025</a:t>
            </a:r>
            <a:endParaRPr sz="7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2A3EA-D335-DE46-3593-7D67A1B1C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8A03CC0-1E04-C253-22C4-7DA45AEC5D51}"/>
              </a:ext>
            </a:extLst>
          </p:cNvPr>
          <p:cNvSpPr txBox="1"/>
          <p:nvPr/>
        </p:nvSpPr>
        <p:spPr>
          <a:xfrm>
            <a:off x="-838200" y="4953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Memoria del Contador.</a:t>
            </a:r>
            <a:endParaRPr lang="es-MX" sz="4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03AF53-585E-DB99-F489-89024F6F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62" y="1714500"/>
            <a:ext cx="87534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0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1078A-DE8C-5ECA-24CB-B8CA85350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EBEE77C-60E6-89A0-0CE7-FD78563285B2}"/>
              </a:ext>
            </a:extLst>
          </p:cNvPr>
          <p:cNvSpPr txBox="1"/>
          <p:nvPr/>
        </p:nvSpPr>
        <p:spPr>
          <a:xfrm>
            <a:off x="-838200" y="4953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Memoria del Contador.</a:t>
            </a:r>
            <a:endParaRPr lang="es-MX" sz="4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44DA48-F7A3-6F2A-3722-2806ACFF1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38300"/>
            <a:ext cx="875347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4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A2C22-6D01-E8DA-952A-BF3E993AA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DEFF5C6-02D9-870E-8202-C960BED2C226}"/>
              </a:ext>
            </a:extLst>
          </p:cNvPr>
          <p:cNvSpPr txBox="1"/>
          <p:nvPr/>
        </p:nvSpPr>
        <p:spPr>
          <a:xfrm>
            <a:off x="-838200" y="4953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Memoria del Contador.</a:t>
            </a:r>
            <a:endParaRPr lang="es-MX" sz="4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C5EEEE-F3BC-2713-65D3-E82D5607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62" y="1638300"/>
            <a:ext cx="87534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CA8C1-EFC4-4BEA-BEFB-392411E33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7F50702-B70A-A293-FDC2-51C1906EDD16}"/>
              </a:ext>
            </a:extLst>
          </p:cNvPr>
          <p:cNvSpPr txBox="1"/>
          <p:nvPr/>
        </p:nvSpPr>
        <p:spPr>
          <a:xfrm>
            <a:off x="-838200" y="4953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Memoria del Contador.</a:t>
            </a:r>
            <a:endParaRPr lang="es-MX" sz="4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8692A1B-E877-233B-42AE-74F874411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431" y="1199722"/>
            <a:ext cx="8339137" cy="80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2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4F9A3-AE94-AD64-2F93-359E9D1B1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839139A-6113-E5FC-093A-EA90AC63AF0F}"/>
              </a:ext>
            </a:extLst>
          </p:cNvPr>
          <p:cNvSpPr txBox="1"/>
          <p:nvPr/>
        </p:nvSpPr>
        <p:spPr>
          <a:xfrm>
            <a:off x="-228600" y="214580"/>
            <a:ext cx="1272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de Registración de Inversiones Temporarias.</a:t>
            </a:r>
            <a:endParaRPr lang="es-MX" sz="4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6FD45B8-264F-BC19-C7A8-8F12D2CAB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866900"/>
            <a:ext cx="8229600" cy="69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3C17D-4470-A5D3-466C-82D5D7A24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21EAE7-1B7A-65F9-8024-EBE9AE5B469F}"/>
              </a:ext>
            </a:extLst>
          </p:cNvPr>
          <p:cNvSpPr txBox="1"/>
          <p:nvPr/>
        </p:nvSpPr>
        <p:spPr>
          <a:xfrm>
            <a:off x="-304800" y="0"/>
            <a:ext cx="1272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de Registración de Inversiones Temporarias.</a:t>
            </a:r>
            <a:endParaRPr lang="es-MX" sz="4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5AB2E3-DBC1-04BD-832E-864EA64F8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333830"/>
            <a:ext cx="7772400" cy="86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7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F0CA8-41D1-5851-1273-020679CAB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D8F0144-B8A8-9A79-8383-AD785F6CB6CD}"/>
              </a:ext>
            </a:extLst>
          </p:cNvPr>
          <p:cNvSpPr txBox="1"/>
          <p:nvPr/>
        </p:nvSpPr>
        <p:spPr>
          <a:xfrm>
            <a:off x="-304800" y="0"/>
            <a:ext cx="1272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de Registración de Inversiones Temporarias.</a:t>
            </a:r>
            <a:endParaRPr lang="es-MX" sz="4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F854586-698F-21DD-B379-8BA60617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326903"/>
            <a:ext cx="7620000" cy="81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1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322B1-5EB6-FC67-D391-A75127AA4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13C4D20-A997-0306-E5E2-1AAB854B9816}"/>
              </a:ext>
            </a:extLst>
          </p:cNvPr>
          <p:cNvSpPr txBox="1"/>
          <p:nvPr/>
        </p:nvSpPr>
        <p:spPr>
          <a:xfrm>
            <a:off x="-304800" y="0"/>
            <a:ext cx="1272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de Registración de Inversiones Temporarias.</a:t>
            </a:r>
            <a:endParaRPr lang="es-MX" sz="4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63C724-68D4-25F4-1963-C3969A5B9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409" y="1485900"/>
            <a:ext cx="7962900" cy="7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1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6E091-BB04-922D-CD42-F1E9F13CB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126A4A-05F3-5243-C771-EF58EA189A8F}"/>
              </a:ext>
            </a:extLst>
          </p:cNvPr>
          <p:cNvSpPr txBox="1"/>
          <p:nvPr/>
        </p:nvSpPr>
        <p:spPr>
          <a:xfrm>
            <a:off x="-304800" y="0"/>
            <a:ext cx="1272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de Registración de Inversiones Temporarias.</a:t>
            </a:r>
            <a:endParaRPr lang="es-MX" sz="4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3428F2-9888-CDDC-E930-E72792A48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26903"/>
            <a:ext cx="7924800" cy="781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6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FDAD3-EDE3-98C5-37A5-F95FB4966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539E92D-0D05-D5B4-1B52-6DFD23FE3797}"/>
              </a:ext>
            </a:extLst>
          </p:cNvPr>
          <p:cNvSpPr txBox="1"/>
          <p:nvPr/>
        </p:nvSpPr>
        <p:spPr>
          <a:xfrm>
            <a:off x="-304800" y="0"/>
            <a:ext cx="1272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de Registración de Inversiones Temporarias.</a:t>
            </a:r>
            <a:endParaRPr lang="es-MX" sz="4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91D74B-2B9B-639F-67A2-57F0AECC3F8E}"/>
              </a:ext>
            </a:extLst>
          </p:cNvPr>
          <p:cNvSpPr txBox="1"/>
          <p:nvPr/>
        </p:nvSpPr>
        <p:spPr>
          <a:xfrm>
            <a:off x="3581400" y="2857500"/>
            <a:ext cx="96774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681844-DF53-CD9B-D1E8-3AEE57666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524000"/>
            <a:ext cx="8478387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2987" y="3359150"/>
            <a:ext cx="13662025" cy="3568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58750" algn="ctr">
              <a:lnSpc>
                <a:spcPct val="116300"/>
              </a:lnSpc>
              <a:spcBef>
                <a:spcPts val="95"/>
              </a:spcBef>
            </a:pPr>
            <a:r>
              <a:rPr sz="5000" dirty="0">
                <a:latin typeface="+mj-lt"/>
                <a:cs typeface="Trebuchet MS"/>
              </a:rPr>
              <a:t>Charla</a:t>
            </a:r>
            <a:r>
              <a:rPr sz="5000" spc="-190" dirty="0">
                <a:latin typeface="+mj-lt"/>
                <a:cs typeface="Trebuchet MS"/>
              </a:rPr>
              <a:t> </a:t>
            </a:r>
            <a:r>
              <a:rPr sz="5000" spc="210" dirty="0">
                <a:latin typeface="+mj-lt"/>
                <a:cs typeface="Trebuchet MS"/>
              </a:rPr>
              <a:t>a</a:t>
            </a:r>
            <a:r>
              <a:rPr sz="5000" spc="-170" dirty="0">
                <a:latin typeface="+mj-lt"/>
                <a:cs typeface="Trebuchet MS"/>
              </a:rPr>
              <a:t> </a:t>
            </a:r>
            <a:r>
              <a:rPr sz="5000" spc="65" dirty="0">
                <a:latin typeface="+mj-lt"/>
                <a:cs typeface="Trebuchet MS"/>
              </a:rPr>
              <a:t>cargo</a:t>
            </a:r>
            <a:r>
              <a:rPr sz="5000" spc="-175" dirty="0">
                <a:latin typeface="+mj-lt"/>
                <a:cs typeface="Trebuchet MS"/>
              </a:rPr>
              <a:t> </a:t>
            </a:r>
            <a:r>
              <a:rPr sz="5000" spc="-60" dirty="0">
                <a:latin typeface="+mj-lt"/>
                <a:cs typeface="Trebuchet MS"/>
              </a:rPr>
              <a:t>del</a:t>
            </a:r>
            <a:r>
              <a:rPr sz="5000" spc="-175" dirty="0">
                <a:latin typeface="+mj-lt"/>
                <a:cs typeface="Trebuchet MS"/>
              </a:rPr>
              <a:t> </a:t>
            </a:r>
            <a:r>
              <a:rPr sz="5000" spc="-254" dirty="0">
                <a:latin typeface="+mj-lt"/>
                <a:cs typeface="Trebuchet MS"/>
              </a:rPr>
              <a:t>Dr.</a:t>
            </a:r>
            <a:r>
              <a:rPr sz="5000" spc="-160" dirty="0">
                <a:latin typeface="+mj-lt"/>
                <a:cs typeface="Trebuchet MS"/>
              </a:rPr>
              <a:t> </a:t>
            </a:r>
            <a:r>
              <a:rPr sz="5000" spc="50" dirty="0">
                <a:latin typeface="+mj-lt"/>
                <a:cs typeface="Trebuchet MS"/>
              </a:rPr>
              <a:t>Diego</a:t>
            </a:r>
            <a:r>
              <a:rPr sz="5000" spc="-170" dirty="0">
                <a:latin typeface="+mj-lt"/>
                <a:cs typeface="Trebuchet MS"/>
              </a:rPr>
              <a:t> </a:t>
            </a:r>
            <a:r>
              <a:rPr sz="5000" spc="-10" dirty="0">
                <a:latin typeface="+mj-lt"/>
                <a:cs typeface="Trebuchet MS"/>
              </a:rPr>
              <a:t>Ochoa:</a:t>
            </a:r>
            <a:endParaRPr lang="es-ES" sz="5000" spc="-10" dirty="0">
              <a:latin typeface="+mj-lt"/>
              <a:cs typeface="Trebuchet MS"/>
            </a:endParaRPr>
          </a:p>
          <a:p>
            <a:pPr marL="12700" marR="5080" indent="-158750" algn="ctr">
              <a:lnSpc>
                <a:spcPct val="116300"/>
              </a:lnSpc>
              <a:spcBef>
                <a:spcPts val="95"/>
              </a:spcBef>
            </a:pPr>
            <a:r>
              <a:rPr sz="5000" spc="-10" dirty="0">
                <a:latin typeface="+mj-lt"/>
                <a:cs typeface="Trebuchet MS"/>
              </a:rPr>
              <a:t> </a:t>
            </a:r>
            <a:r>
              <a:rPr sz="5000" b="1" spc="-95" dirty="0">
                <a:latin typeface="+mj-lt"/>
                <a:cs typeface="Trebuchet MS"/>
              </a:rPr>
              <a:t>“Procedimiento</a:t>
            </a:r>
            <a:r>
              <a:rPr sz="5000" b="1" spc="-225" dirty="0">
                <a:latin typeface="+mj-lt"/>
                <a:cs typeface="Trebuchet MS"/>
              </a:rPr>
              <a:t> </a:t>
            </a:r>
            <a:r>
              <a:rPr sz="5000" b="1" dirty="0">
                <a:latin typeface="+mj-lt"/>
                <a:cs typeface="Trebuchet MS"/>
              </a:rPr>
              <a:t>ante</a:t>
            </a:r>
            <a:r>
              <a:rPr sz="5000" b="1" spc="-220" dirty="0">
                <a:latin typeface="+mj-lt"/>
                <a:cs typeface="Trebuchet MS"/>
              </a:rPr>
              <a:t> </a:t>
            </a:r>
            <a:r>
              <a:rPr sz="5000" b="1" spc="-50" dirty="0">
                <a:latin typeface="+mj-lt"/>
                <a:cs typeface="Trebuchet MS"/>
              </a:rPr>
              <a:t>el</a:t>
            </a:r>
            <a:r>
              <a:rPr sz="5000" b="1" spc="-225" dirty="0">
                <a:latin typeface="+mj-lt"/>
                <a:cs typeface="Trebuchet MS"/>
              </a:rPr>
              <a:t> </a:t>
            </a:r>
            <a:r>
              <a:rPr sz="5000" b="1" spc="-790" dirty="0">
                <a:latin typeface="+mj-lt"/>
                <a:cs typeface="Trebuchet MS"/>
              </a:rPr>
              <a:t>T</a:t>
            </a:r>
            <a:r>
              <a:rPr sz="5000" b="1" spc="-75" dirty="0">
                <a:latin typeface="+mj-lt"/>
                <a:cs typeface="Trebuchet MS"/>
              </a:rPr>
              <a:t>ri</a:t>
            </a:r>
            <a:r>
              <a:rPr sz="5000" b="1" spc="-70" dirty="0">
                <a:latin typeface="+mj-lt"/>
                <a:cs typeface="Trebuchet MS"/>
              </a:rPr>
              <a:t>b</a:t>
            </a:r>
            <a:r>
              <a:rPr sz="5000" b="1" spc="-75" dirty="0">
                <a:latin typeface="+mj-lt"/>
                <a:cs typeface="Trebuchet MS"/>
              </a:rPr>
              <a:t>un</a:t>
            </a:r>
            <a:r>
              <a:rPr sz="5000" b="1" spc="-70" dirty="0">
                <a:latin typeface="+mj-lt"/>
                <a:cs typeface="Trebuchet MS"/>
              </a:rPr>
              <a:t>a</a:t>
            </a:r>
            <a:r>
              <a:rPr sz="5000" b="1" spc="-65" dirty="0">
                <a:latin typeface="+mj-lt"/>
                <a:cs typeface="Trebuchet MS"/>
              </a:rPr>
              <a:t>l</a:t>
            </a:r>
            <a:r>
              <a:rPr sz="5000" b="1" spc="-215" dirty="0">
                <a:latin typeface="+mj-lt"/>
                <a:cs typeface="Trebuchet MS"/>
              </a:rPr>
              <a:t> </a:t>
            </a:r>
            <a:r>
              <a:rPr sz="5000" b="1" spc="70" dirty="0">
                <a:latin typeface="+mj-lt"/>
                <a:cs typeface="Trebuchet MS"/>
              </a:rPr>
              <a:t>de</a:t>
            </a:r>
            <a:r>
              <a:rPr sz="5000" b="1" spc="-225" dirty="0">
                <a:latin typeface="+mj-lt"/>
                <a:cs typeface="Trebuchet MS"/>
              </a:rPr>
              <a:t> </a:t>
            </a:r>
            <a:r>
              <a:rPr sz="5000" b="1" dirty="0">
                <a:latin typeface="+mj-lt"/>
                <a:cs typeface="Trebuchet MS"/>
              </a:rPr>
              <a:t>Cuentas.</a:t>
            </a:r>
            <a:r>
              <a:rPr sz="5000" b="1" spc="-225" dirty="0">
                <a:latin typeface="+mj-lt"/>
                <a:cs typeface="Trebuchet MS"/>
              </a:rPr>
              <a:t> </a:t>
            </a:r>
            <a:r>
              <a:rPr sz="5000" b="1" spc="-25" dirty="0">
                <a:latin typeface="+mj-lt"/>
                <a:cs typeface="Trebuchet MS"/>
              </a:rPr>
              <a:t>El </a:t>
            </a:r>
            <a:r>
              <a:rPr sz="5000" b="1" spc="-140" dirty="0">
                <a:latin typeface="+mj-lt"/>
                <a:cs typeface="Trebuchet MS"/>
              </a:rPr>
              <a:t>Informe.</a:t>
            </a:r>
            <a:r>
              <a:rPr sz="5000" b="1" spc="-260" dirty="0">
                <a:latin typeface="+mj-lt"/>
                <a:cs typeface="Trebuchet MS"/>
              </a:rPr>
              <a:t> </a:t>
            </a:r>
            <a:r>
              <a:rPr sz="5000" b="1" spc="-220" dirty="0">
                <a:latin typeface="+mj-lt"/>
                <a:cs typeface="Trebuchet MS"/>
              </a:rPr>
              <a:t>El</a:t>
            </a:r>
            <a:r>
              <a:rPr sz="5000" b="1" spc="-260" dirty="0">
                <a:latin typeface="+mj-lt"/>
                <a:cs typeface="Trebuchet MS"/>
              </a:rPr>
              <a:t> </a:t>
            </a:r>
            <a:r>
              <a:rPr sz="5000" b="1" spc="-45" dirty="0">
                <a:latin typeface="+mj-lt"/>
                <a:cs typeface="Trebuchet MS"/>
              </a:rPr>
              <a:t>fallo.</a:t>
            </a:r>
            <a:r>
              <a:rPr sz="5000" b="1" spc="-275" dirty="0">
                <a:latin typeface="+mj-lt"/>
                <a:cs typeface="Trebuchet MS"/>
              </a:rPr>
              <a:t> </a:t>
            </a:r>
            <a:r>
              <a:rPr sz="5000" b="1" spc="60" dirty="0">
                <a:latin typeface="+mj-lt"/>
                <a:cs typeface="Trebuchet MS"/>
              </a:rPr>
              <a:t>Sanciones.</a:t>
            </a:r>
            <a:r>
              <a:rPr sz="5000" b="1" spc="-265" dirty="0">
                <a:latin typeface="+mj-lt"/>
                <a:cs typeface="Trebuchet MS"/>
              </a:rPr>
              <a:t> </a:t>
            </a:r>
            <a:r>
              <a:rPr sz="5000" b="1" spc="-25" dirty="0">
                <a:latin typeface="+mj-lt"/>
                <a:cs typeface="Trebuchet MS"/>
              </a:rPr>
              <a:t>Recursos.</a:t>
            </a:r>
            <a:r>
              <a:rPr sz="5000" b="1" spc="-260" dirty="0">
                <a:latin typeface="+mj-lt"/>
                <a:cs typeface="Trebuchet MS"/>
              </a:rPr>
              <a:t> </a:t>
            </a:r>
            <a:r>
              <a:rPr sz="5000" b="1" spc="210" dirty="0">
                <a:latin typeface="+mj-lt"/>
                <a:cs typeface="Trebuchet MS"/>
              </a:rPr>
              <a:t>Casos.</a:t>
            </a:r>
            <a:endParaRPr sz="5000" dirty="0">
              <a:latin typeface="+mj-lt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975"/>
              </a:spcBef>
            </a:pPr>
            <a:r>
              <a:rPr sz="5000" b="1" spc="140" dirty="0">
                <a:latin typeface="+mj-lt"/>
                <a:cs typeface="Trebuchet MS"/>
              </a:rPr>
              <a:t>Mod.</a:t>
            </a:r>
            <a:r>
              <a:rPr sz="5000" b="1" spc="-254" dirty="0">
                <a:latin typeface="+mj-lt"/>
                <a:cs typeface="Trebuchet MS"/>
              </a:rPr>
              <a:t> </a:t>
            </a:r>
            <a:r>
              <a:rPr sz="5000" b="1" spc="-55" dirty="0">
                <a:latin typeface="+mj-lt"/>
                <a:cs typeface="Trebuchet MS"/>
              </a:rPr>
              <a:t>Artículo</a:t>
            </a:r>
            <a:r>
              <a:rPr sz="5000" b="1" spc="-254" dirty="0">
                <a:latin typeface="+mj-lt"/>
                <a:cs typeface="Trebuchet MS"/>
              </a:rPr>
              <a:t> </a:t>
            </a:r>
            <a:r>
              <a:rPr sz="5000" b="1" spc="-200" dirty="0">
                <a:latin typeface="+mj-lt"/>
                <a:cs typeface="Trebuchet MS"/>
              </a:rPr>
              <a:t>38</a:t>
            </a:r>
            <a:r>
              <a:rPr sz="5000" b="1" spc="-250" dirty="0">
                <a:latin typeface="+mj-lt"/>
                <a:cs typeface="Trebuchet MS"/>
              </a:rPr>
              <a:t> </a:t>
            </a:r>
            <a:r>
              <a:rPr sz="5000" b="1" spc="70" dirty="0">
                <a:latin typeface="+mj-lt"/>
                <a:cs typeface="Trebuchet MS"/>
              </a:rPr>
              <a:t>de</a:t>
            </a:r>
            <a:r>
              <a:rPr sz="5000" b="1" spc="-254" dirty="0">
                <a:latin typeface="+mj-lt"/>
                <a:cs typeface="Trebuchet MS"/>
              </a:rPr>
              <a:t> </a:t>
            </a:r>
            <a:r>
              <a:rPr sz="5000" b="1" spc="130" dirty="0">
                <a:latin typeface="+mj-lt"/>
                <a:cs typeface="Trebuchet MS"/>
              </a:rPr>
              <a:t>la</a:t>
            </a:r>
            <a:r>
              <a:rPr sz="5000" b="1" spc="-254" dirty="0">
                <a:latin typeface="+mj-lt"/>
                <a:cs typeface="Trebuchet MS"/>
              </a:rPr>
              <a:t> </a:t>
            </a:r>
            <a:r>
              <a:rPr sz="5000" b="1" spc="-200" dirty="0">
                <a:latin typeface="+mj-lt"/>
                <a:cs typeface="Trebuchet MS"/>
              </a:rPr>
              <a:t>Ley</a:t>
            </a:r>
            <a:r>
              <a:rPr sz="5000" b="1" spc="-250" dirty="0">
                <a:latin typeface="+mj-lt"/>
                <a:cs typeface="Trebuchet MS"/>
              </a:rPr>
              <a:t> </a:t>
            </a:r>
            <a:r>
              <a:rPr sz="5000" b="1" spc="-375" dirty="0">
                <a:latin typeface="+mj-lt"/>
                <a:cs typeface="Trebuchet MS"/>
              </a:rPr>
              <a:t>10.869”</a:t>
            </a:r>
            <a:endParaRPr sz="5000" dirty="0">
              <a:latin typeface="+mj-lt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C0C8192-A1EB-CB63-EC6F-611473A530BD}"/>
              </a:ext>
            </a:extLst>
          </p:cNvPr>
          <p:cNvSpPr txBox="1"/>
          <p:nvPr/>
        </p:nvSpPr>
        <p:spPr>
          <a:xfrm>
            <a:off x="8915400" y="7658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A1E849-9815-D78F-F517-58DBA9626A5C}"/>
              </a:ext>
            </a:extLst>
          </p:cNvPr>
          <p:cNvSpPr txBox="1"/>
          <p:nvPr/>
        </p:nvSpPr>
        <p:spPr>
          <a:xfrm>
            <a:off x="2438400" y="2628900"/>
            <a:ext cx="1379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Ø"/>
            </a:pPr>
            <a:r>
              <a:rPr lang="es-ES" sz="5000" b="1" spc="45" dirty="0">
                <a:latin typeface="+mj-lt"/>
              </a:rPr>
              <a:t>Comentarios</a:t>
            </a:r>
            <a:r>
              <a:rPr lang="es-ES" sz="5000" b="1" spc="-229" dirty="0">
                <a:latin typeface="+mj-lt"/>
              </a:rPr>
              <a:t> </a:t>
            </a:r>
            <a:r>
              <a:rPr lang="es-ES" sz="5000" b="1" spc="50" dirty="0">
                <a:latin typeface="+mj-lt"/>
              </a:rPr>
              <a:t>sobre</a:t>
            </a:r>
            <a:r>
              <a:rPr lang="es-ES" sz="5000" b="1" spc="-225" dirty="0">
                <a:latin typeface="+mj-lt"/>
              </a:rPr>
              <a:t> </a:t>
            </a:r>
            <a:r>
              <a:rPr lang="es-ES" sz="5000" b="1" spc="-130" dirty="0">
                <a:latin typeface="+mj-lt"/>
              </a:rPr>
              <a:t>reunión</a:t>
            </a:r>
            <a:r>
              <a:rPr lang="es-ES" sz="5000" b="1" spc="-225" dirty="0">
                <a:latin typeface="+mj-lt"/>
              </a:rPr>
              <a:t> </a:t>
            </a:r>
            <a:r>
              <a:rPr lang="es-ES" sz="5000" b="1" spc="-155" dirty="0">
                <a:latin typeface="+mj-lt"/>
              </a:rPr>
              <a:t>entre</a:t>
            </a:r>
            <a:r>
              <a:rPr lang="es-ES" sz="5000" b="1" spc="-225" dirty="0">
                <a:latin typeface="+mj-lt"/>
              </a:rPr>
              <a:t> </a:t>
            </a:r>
            <a:r>
              <a:rPr lang="es-ES" sz="5000" b="1" spc="105" dirty="0">
                <a:latin typeface="+mj-lt"/>
              </a:rPr>
              <a:t>la </a:t>
            </a:r>
            <a:r>
              <a:rPr lang="es-ES" sz="5000" b="1" spc="70" dirty="0">
                <a:latin typeface="+mj-lt"/>
              </a:rPr>
              <a:t>Comisión</a:t>
            </a:r>
            <a:r>
              <a:rPr lang="es-ES" sz="5000" b="1" spc="-260" dirty="0">
                <a:latin typeface="+mj-lt"/>
              </a:rPr>
              <a:t> </a:t>
            </a:r>
            <a:r>
              <a:rPr lang="es-ES" sz="5000" b="1" spc="-220" dirty="0">
                <a:latin typeface="+mj-lt"/>
              </a:rPr>
              <a:t>y</a:t>
            </a:r>
            <a:r>
              <a:rPr lang="es-ES" sz="5000" b="1" spc="-260" dirty="0">
                <a:latin typeface="+mj-lt"/>
              </a:rPr>
              <a:t> </a:t>
            </a:r>
            <a:r>
              <a:rPr lang="es-ES" sz="5000" b="1" spc="-50" dirty="0">
                <a:latin typeface="+mj-lt"/>
              </a:rPr>
              <a:t>el</a:t>
            </a:r>
            <a:r>
              <a:rPr lang="es-ES" sz="5000" b="1" spc="-260" dirty="0">
                <a:latin typeface="+mj-lt"/>
              </a:rPr>
              <a:t> </a:t>
            </a:r>
            <a:r>
              <a:rPr lang="es-ES" sz="5000" b="1" spc="-65" dirty="0">
                <a:latin typeface="+mj-lt"/>
              </a:rPr>
              <a:t>Presidente</a:t>
            </a:r>
            <a:r>
              <a:rPr lang="es-ES" sz="5000" b="1" spc="-260" dirty="0">
                <a:latin typeface="+mj-lt"/>
              </a:rPr>
              <a:t> </a:t>
            </a:r>
            <a:r>
              <a:rPr lang="es-ES" sz="5000" b="1" dirty="0">
                <a:latin typeface="+mj-lt"/>
              </a:rPr>
              <a:t>del</a:t>
            </a:r>
            <a:r>
              <a:rPr lang="es-ES" sz="5000" b="1" spc="-254" dirty="0">
                <a:latin typeface="+mj-lt"/>
              </a:rPr>
              <a:t> </a:t>
            </a:r>
            <a:r>
              <a:rPr lang="es-ES" sz="5000" b="1" spc="-25" dirty="0">
                <a:latin typeface="+mj-lt"/>
              </a:rPr>
              <a:t>HTC: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/>
              <a:t>Presentación de la Mesa Directiva.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/>
              <a:t>Inquietudes acerca de las Auditorías en las Vocalías.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-ES" sz="5000" dirty="0"/>
              <a:t>Invitación al Encuentro Anual en Tandil.</a:t>
            </a:r>
            <a:endParaRPr lang="es-MX" sz="5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D8B04-87E8-23C5-1409-88588E064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F445642-C52E-C6B6-BF62-CCA8C26B25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F7FC14A-D395-D9FE-EF52-8CF01E011C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8850" y="3557745"/>
            <a:ext cx="13830300" cy="3171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9755" marR="5080" indent="-857250" algn="ctr">
              <a:lnSpc>
                <a:spcPct val="1163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s-AR" sz="6500" dirty="0">
                <a:solidFill>
                  <a:srgbClr val="242424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Registración de Recuperos de Anticipos, impacto en el Percibido.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pc="-25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340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D758-6591-BF3A-5B18-A8F2CD27D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F99E48F6-3E0C-42AB-34FD-ABA55AA716D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5425B9D-E614-C566-455D-0A3C642769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8275" y="2960418"/>
            <a:ext cx="15411450" cy="58134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9755" marR="5080" indent="-857250" algn="ctr">
              <a:lnSpc>
                <a:spcPct val="1163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s-AR" sz="6500" dirty="0">
                <a:solidFill>
                  <a:srgbClr val="242424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Pago de jueces y árbitros deportivos en competencias locales bajo un esquema de programas municipales con rendición.</a:t>
            </a:r>
            <a:br>
              <a:rPr lang="es-MX" sz="6500" dirty="0">
                <a:effectLst/>
                <a:latin typeface="+mj-lt"/>
                <a:ea typeface="Calibri" panose="020F0502020204030204" pitchFamily="34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pc="-25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6487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65B67-92A4-ECEF-FB17-5448F0FE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69187E58-8FC8-5AF8-40F0-45A7A5908F4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38FD8DC-927C-AC45-6DB1-B08561F906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150" y="3924300"/>
            <a:ext cx="15125700" cy="46531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9755" marR="5080" indent="-857250" algn="ctr">
              <a:lnSpc>
                <a:spcPct val="1163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es-AR" sz="6500" dirty="0">
                <a:solidFill>
                  <a:srgbClr val="242424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Registración Contable de la Emisión de Tasas Municipales.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MX" sz="6500" dirty="0">
                <a:effectLst/>
                <a:latin typeface="+mj-lt"/>
                <a:ea typeface="Calibri" panose="020F0502020204030204" pitchFamily="34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pc="-25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0367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9ADD3-34F9-1DFA-22CD-663FB6C1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8F05BE9-B8A0-FF3A-E5BC-C9EAD40F3F7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4DE5784A-2F97-A0AD-6691-E66047B5A6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191000" y="0"/>
            <a:ext cx="15125700" cy="11024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2505" marR="5080" algn="ctr">
              <a:lnSpc>
                <a:spcPct val="116300"/>
              </a:lnSpc>
              <a:spcBef>
                <a:spcPts val="95"/>
              </a:spcBef>
            </a:pPr>
            <a:r>
              <a:rPr lang="es-AR" sz="6500" dirty="0">
                <a:solidFill>
                  <a:srgbClr val="242424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Doctrina del HTC.</a:t>
            </a:r>
            <a:endParaRPr lang="es-AR" spc="-25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3E7CFA-DB13-3FF7-CBB5-3B78877D9023}"/>
              </a:ext>
            </a:extLst>
          </p:cNvPr>
          <p:cNvSpPr txBox="1"/>
          <p:nvPr/>
        </p:nvSpPr>
        <p:spPr>
          <a:xfrm>
            <a:off x="762000" y="1485900"/>
            <a:ext cx="1440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4000" b="1" dirty="0">
                <a:latin typeface="+mj-lt"/>
              </a:rPr>
              <a:t>Caso de Ordenanza Fiscal nuevo tratamiento-Patagones.</a:t>
            </a:r>
          </a:p>
          <a:p>
            <a:endParaRPr lang="es-ES" sz="4000" b="1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817943-DDA4-061A-88B2-32558A9E8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47619"/>
            <a:ext cx="8077200" cy="66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6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405C2-3AEC-4915-1FF2-78578B8B4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38D6A2D-0745-5E00-CF0C-536FD9AF1F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AE6F68E3-5705-A02E-FDF8-AB85F7B7B7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114800" y="0"/>
            <a:ext cx="15125700" cy="11024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2505" marR="5080" algn="ctr">
              <a:lnSpc>
                <a:spcPct val="116300"/>
              </a:lnSpc>
              <a:spcBef>
                <a:spcPts val="95"/>
              </a:spcBef>
            </a:pPr>
            <a:r>
              <a:rPr lang="es-AR" sz="6500" dirty="0">
                <a:solidFill>
                  <a:srgbClr val="242424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Doctrina del HTC.</a:t>
            </a:r>
            <a:endParaRPr lang="es-AR" spc="-25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F9D4BB-E807-79AD-3951-F1FDD6D722D2}"/>
              </a:ext>
            </a:extLst>
          </p:cNvPr>
          <p:cNvSpPr txBox="1"/>
          <p:nvPr/>
        </p:nvSpPr>
        <p:spPr>
          <a:xfrm>
            <a:off x="914400" y="551240"/>
            <a:ext cx="1440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000" b="1" dirty="0"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4000" b="1" dirty="0">
                <a:latin typeface="+mj-lt"/>
              </a:rPr>
              <a:t>Categorización de Establecimiento Educativo-Municipalidad de San Pedro.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s-ES" sz="4000" b="1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BF79B8-61EB-D8FB-4E55-B77D961DE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47900"/>
            <a:ext cx="8077200" cy="68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1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96F5A-6729-50ED-B6D2-DAFD71284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BBFEA385-99BE-2EBD-825C-BD19905F67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0C3169A8-D390-8D07-BE1A-C464A9E728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114800" y="0"/>
            <a:ext cx="15125700" cy="11024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2505" marR="5080" algn="ctr">
              <a:lnSpc>
                <a:spcPct val="116300"/>
              </a:lnSpc>
              <a:spcBef>
                <a:spcPts val="95"/>
              </a:spcBef>
            </a:pPr>
            <a:r>
              <a:rPr lang="es-AR" sz="6500" dirty="0">
                <a:solidFill>
                  <a:srgbClr val="242424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Doctrina del HTC.</a:t>
            </a:r>
            <a:endParaRPr lang="es-AR" spc="-25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951FC4-7E9B-B2B6-93A4-8B94FF96696D}"/>
              </a:ext>
            </a:extLst>
          </p:cNvPr>
          <p:cNvSpPr txBox="1"/>
          <p:nvPr/>
        </p:nvSpPr>
        <p:spPr>
          <a:xfrm>
            <a:off x="914400" y="800100"/>
            <a:ext cx="1440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s-ES" sz="4000" b="1" dirty="0"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MX" sz="4000" b="1" dirty="0">
                <a:latin typeface="+mj-lt"/>
              </a:rPr>
              <a:t>Médicos-Municipalidad de Navarro.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s-MX" sz="4000" b="1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8C705F-41A8-567C-8D6A-072945FFA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95500"/>
            <a:ext cx="8382000" cy="70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0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1C82E-3930-A967-34EA-306724071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D9418047-D335-9E1F-4226-24751B586C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8C05B1D-9133-5012-82E5-5EFA4F4B08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114800" y="0"/>
            <a:ext cx="15125700" cy="11024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2505" marR="5080" algn="ctr">
              <a:lnSpc>
                <a:spcPct val="116300"/>
              </a:lnSpc>
              <a:spcBef>
                <a:spcPts val="95"/>
              </a:spcBef>
            </a:pPr>
            <a:r>
              <a:rPr lang="es-AR" sz="6500" dirty="0">
                <a:solidFill>
                  <a:srgbClr val="242424"/>
                </a:solidFill>
                <a:effectLst/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Doctrina del HTC.</a:t>
            </a:r>
            <a:endParaRPr lang="es-AR" spc="-25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8AE0127-713E-9CD5-3B24-8B2EC7420D6D}"/>
              </a:ext>
            </a:extLst>
          </p:cNvPr>
          <p:cNvSpPr txBox="1"/>
          <p:nvPr/>
        </p:nvSpPr>
        <p:spPr>
          <a:xfrm>
            <a:off x="914400" y="132985"/>
            <a:ext cx="1440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4000" b="1" dirty="0"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s-MX" sz="4000" b="1" dirty="0"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sz="4000" b="1" dirty="0">
                <a:latin typeface="+mj-lt"/>
              </a:rPr>
              <a:t>Rescisión de contratos-Gral. Las Heras.</a:t>
            </a:r>
            <a:endParaRPr lang="es-MX" sz="4000" b="1" dirty="0">
              <a:latin typeface="+mj-l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0FBB10-E663-6949-555B-44DE62E6C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265" y="2222280"/>
            <a:ext cx="8039470" cy="67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78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4E99C-48E2-544F-BC4F-46E6ABD4B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CD564345-5F92-908C-DE66-5D0E8170B6F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A8E1F91-76B1-9CF3-3C3E-4FE03ED8A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150" y="4120736"/>
            <a:ext cx="15125700" cy="46531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265" marR="5080" indent="-365760" algn="ctr">
              <a:lnSpc>
                <a:spcPct val="116300"/>
              </a:lnSpc>
              <a:spcBef>
                <a:spcPts val="95"/>
              </a:spcBef>
            </a:pPr>
            <a:r>
              <a:rPr lang="es-AR" sz="6500" dirty="0">
                <a:effectLst/>
                <a:latin typeface="+mj-lt"/>
                <a:ea typeface="Calibri" panose="020F0502020204030204" pitchFamily="34" charset="0"/>
                <a:cs typeface="Verdana" panose="020B0604030504040204" pitchFamily="34" charset="0"/>
              </a:rPr>
              <a:t>Temas a solicitud de los colegas.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MX" sz="6500" dirty="0">
                <a:effectLst/>
                <a:latin typeface="+mj-lt"/>
                <a:ea typeface="Calibri" panose="020F0502020204030204" pitchFamily="34" charset="0"/>
              </a:rPr>
            </a:br>
            <a:br>
              <a:rPr lang="es-MX" sz="6500" dirty="0">
                <a:effectLst/>
                <a:latin typeface="+mj-lt"/>
                <a:ea typeface="Calibri" panose="020F0502020204030204" pitchFamily="34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pc="-25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1925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36358-2A37-2430-A6D5-AF43F687D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4D8772D-32F5-44FA-1E5D-FF8933A9DE7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F81F2997-8154-6DEF-0191-597C23F8D3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2210134"/>
            <a:ext cx="15125700" cy="4992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265" marR="5080" indent="-365760" algn="ctr">
              <a:lnSpc>
                <a:spcPct val="116300"/>
              </a:lnSpc>
              <a:spcBef>
                <a:spcPts val="95"/>
              </a:spcBef>
            </a:pPr>
            <a:r>
              <a:rPr lang="es-ES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Cronograma Reuniones 2025</a:t>
            </a:r>
            <a:br>
              <a:rPr lang="es-ES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MX" sz="6500" dirty="0">
                <a:effectLst/>
                <a:latin typeface="+mj-lt"/>
                <a:ea typeface="Calibri" panose="020F0502020204030204" pitchFamily="34" charset="0"/>
              </a:rPr>
            </a:br>
            <a:br>
              <a:rPr lang="es-MX" sz="6500" dirty="0">
                <a:effectLst/>
                <a:latin typeface="+mj-lt"/>
                <a:ea typeface="Calibri" panose="020F0502020204030204" pitchFamily="34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pc="-25" dirty="0">
              <a:latin typeface="+mj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83B31B-1D85-25C6-3226-60CC265A7A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8800" y="3695700"/>
            <a:ext cx="7277100" cy="541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6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50295" y="2712666"/>
            <a:ext cx="7542530" cy="3616960"/>
            <a:chOff x="5350295" y="2712666"/>
            <a:chExt cx="7542530" cy="3616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4798" y="2712666"/>
              <a:ext cx="6427530" cy="36166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50295" y="4324305"/>
              <a:ext cx="1072515" cy="1532890"/>
            </a:xfrm>
            <a:custGeom>
              <a:avLst/>
              <a:gdLst/>
              <a:ahLst/>
              <a:cxnLst/>
              <a:rect l="l" t="t" r="r" b="b"/>
              <a:pathLst>
                <a:path w="1072514" h="1532889">
                  <a:moveTo>
                    <a:pt x="484055" y="1532667"/>
                  </a:moveTo>
                  <a:lnTo>
                    <a:pt x="436645" y="1532340"/>
                  </a:lnTo>
                  <a:lnTo>
                    <a:pt x="389671" y="1526853"/>
                  </a:lnTo>
                  <a:lnTo>
                    <a:pt x="341349" y="1515953"/>
                  </a:lnTo>
                  <a:lnTo>
                    <a:pt x="295746" y="1500924"/>
                  </a:lnTo>
                  <a:lnTo>
                    <a:pt x="252970" y="1481984"/>
                  </a:lnTo>
                  <a:lnTo>
                    <a:pt x="213130" y="1459353"/>
                  </a:lnTo>
                  <a:lnTo>
                    <a:pt x="176336" y="1433250"/>
                  </a:lnTo>
                  <a:lnTo>
                    <a:pt x="142698" y="1403893"/>
                  </a:lnTo>
                  <a:lnTo>
                    <a:pt x="112325" y="1371501"/>
                  </a:lnTo>
                  <a:lnTo>
                    <a:pt x="85326" y="1336294"/>
                  </a:lnTo>
                  <a:lnTo>
                    <a:pt x="61810" y="1298491"/>
                  </a:lnTo>
                  <a:lnTo>
                    <a:pt x="41888" y="1258310"/>
                  </a:lnTo>
                  <a:lnTo>
                    <a:pt x="25667" y="1215970"/>
                  </a:lnTo>
                  <a:lnTo>
                    <a:pt x="13259" y="1171692"/>
                  </a:lnTo>
                  <a:lnTo>
                    <a:pt x="4772" y="1125692"/>
                  </a:lnTo>
                  <a:lnTo>
                    <a:pt x="316" y="1078192"/>
                  </a:lnTo>
                  <a:lnTo>
                    <a:pt x="0" y="1029408"/>
                  </a:lnTo>
                  <a:lnTo>
                    <a:pt x="3142" y="979348"/>
                  </a:lnTo>
                  <a:lnTo>
                    <a:pt x="8850" y="929347"/>
                  </a:lnTo>
                  <a:lnTo>
                    <a:pt x="16998" y="879500"/>
                  </a:lnTo>
                  <a:lnTo>
                    <a:pt x="27463" y="829896"/>
                  </a:lnTo>
                  <a:lnTo>
                    <a:pt x="40121" y="780630"/>
                  </a:lnTo>
                  <a:lnTo>
                    <a:pt x="54846" y="731793"/>
                  </a:lnTo>
                  <a:lnTo>
                    <a:pt x="71516" y="683478"/>
                  </a:lnTo>
                  <a:lnTo>
                    <a:pt x="90005" y="635777"/>
                  </a:lnTo>
                  <a:lnTo>
                    <a:pt x="110189" y="588782"/>
                  </a:lnTo>
                  <a:lnTo>
                    <a:pt x="131945" y="542586"/>
                  </a:lnTo>
                  <a:lnTo>
                    <a:pt x="155148" y="497281"/>
                  </a:lnTo>
                  <a:lnTo>
                    <a:pt x="179673" y="452959"/>
                  </a:lnTo>
                  <a:lnTo>
                    <a:pt x="205397" y="409713"/>
                  </a:lnTo>
                  <a:lnTo>
                    <a:pt x="232195" y="367634"/>
                  </a:lnTo>
                  <a:lnTo>
                    <a:pt x="259898" y="327399"/>
                  </a:lnTo>
                  <a:lnTo>
                    <a:pt x="289499" y="288146"/>
                  </a:lnTo>
                  <a:lnTo>
                    <a:pt x="320981" y="250165"/>
                  </a:lnTo>
                  <a:lnTo>
                    <a:pt x="354327" y="213750"/>
                  </a:lnTo>
                  <a:lnTo>
                    <a:pt x="389521" y="179193"/>
                  </a:lnTo>
                  <a:lnTo>
                    <a:pt x="426546" y="146784"/>
                  </a:lnTo>
                  <a:lnTo>
                    <a:pt x="465385" y="116817"/>
                  </a:lnTo>
                  <a:lnTo>
                    <a:pt x="506020" y="89582"/>
                  </a:lnTo>
                  <a:lnTo>
                    <a:pt x="548435" y="65372"/>
                  </a:lnTo>
                  <a:lnTo>
                    <a:pt x="592614" y="44478"/>
                  </a:lnTo>
                  <a:lnTo>
                    <a:pt x="638538" y="27193"/>
                  </a:lnTo>
                  <a:lnTo>
                    <a:pt x="686192" y="13809"/>
                  </a:lnTo>
                  <a:lnTo>
                    <a:pt x="735559" y="4616"/>
                  </a:lnTo>
                  <a:lnTo>
                    <a:pt x="785714" y="0"/>
                  </a:lnTo>
                  <a:lnTo>
                    <a:pt x="837078" y="676"/>
                  </a:lnTo>
                  <a:lnTo>
                    <a:pt x="887773" y="7968"/>
                  </a:lnTo>
                  <a:lnTo>
                    <a:pt x="935922" y="23199"/>
                  </a:lnTo>
                  <a:lnTo>
                    <a:pt x="979648" y="47691"/>
                  </a:lnTo>
                  <a:lnTo>
                    <a:pt x="1017076" y="82768"/>
                  </a:lnTo>
                  <a:lnTo>
                    <a:pt x="1046561" y="127347"/>
                  </a:lnTo>
                  <a:lnTo>
                    <a:pt x="1064703" y="174608"/>
                  </a:lnTo>
                  <a:lnTo>
                    <a:pt x="1072240" y="223641"/>
                  </a:lnTo>
                  <a:lnTo>
                    <a:pt x="1069911" y="273538"/>
                  </a:lnTo>
                  <a:lnTo>
                    <a:pt x="1058454" y="323388"/>
                  </a:lnTo>
                  <a:lnTo>
                    <a:pt x="1038608" y="372282"/>
                  </a:lnTo>
                  <a:lnTo>
                    <a:pt x="1013588" y="418050"/>
                  </a:lnTo>
                  <a:lnTo>
                    <a:pt x="984059" y="462349"/>
                  </a:lnTo>
                  <a:lnTo>
                    <a:pt x="950087" y="503695"/>
                  </a:lnTo>
                  <a:lnTo>
                    <a:pt x="911738" y="540601"/>
                  </a:lnTo>
                  <a:lnTo>
                    <a:pt x="869078" y="571583"/>
                  </a:lnTo>
                  <a:lnTo>
                    <a:pt x="822172" y="595155"/>
                  </a:lnTo>
                  <a:lnTo>
                    <a:pt x="774559" y="607491"/>
                  </a:lnTo>
                  <a:lnTo>
                    <a:pt x="728830" y="606632"/>
                  </a:lnTo>
                  <a:lnTo>
                    <a:pt x="687115" y="592551"/>
                  </a:lnTo>
                  <a:lnTo>
                    <a:pt x="651543" y="565217"/>
                  </a:lnTo>
                  <a:lnTo>
                    <a:pt x="624245" y="524601"/>
                  </a:lnTo>
                  <a:lnTo>
                    <a:pt x="663299" y="519327"/>
                  </a:lnTo>
                  <a:lnTo>
                    <a:pt x="691390" y="549163"/>
                  </a:lnTo>
                  <a:lnTo>
                    <a:pt x="720500" y="565563"/>
                  </a:lnTo>
                  <a:lnTo>
                    <a:pt x="779808" y="564017"/>
                  </a:lnTo>
                  <a:lnTo>
                    <a:pt x="837296" y="526610"/>
                  </a:lnTo>
                  <a:lnTo>
                    <a:pt x="864129" y="498183"/>
                  </a:lnTo>
                  <a:lnTo>
                    <a:pt x="889033" y="465261"/>
                  </a:lnTo>
                  <a:lnTo>
                    <a:pt x="911518" y="429334"/>
                  </a:lnTo>
                  <a:lnTo>
                    <a:pt x="931091" y="391891"/>
                  </a:lnTo>
                  <a:lnTo>
                    <a:pt x="947262" y="354423"/>
                  </a:lnTo>
                  <a:lnTo>
                    <a:pt x="967433" y="285370"/>
                  </a:lnTo>
                  <a:lnTo>
                    <a:pt x="970451" y="256765"/>
                  </a:lnTo>
                  <a:lnTo>
                    <a:pt x="966437" y="212534"/>
                  </a:lnTo>
                  <a:lnTo>
                    <a:pt x="953502" y="170016"/>
                  </a:lnTo>
                  <a:lnTo>
                    <a:pt x="932445" y="131538"/>
                  </a:lnTo>
                  <a:lnTo>
                    <a:pt x="904063" y="99424"/>
                  </a:lnTo>
                  <a:lnTo>
                    <a:pt x="869156" y="76000"/>
                  </a:lnTo>
                  <a:lnTo>
                    <a:pt x="828520" y="63590"/>
                  </a:lnTo>
                  <a:lnTo>
                    <a:pt x="782955" y="64522"/>
                  </a:lnTo>
                  <a:lnTo>
                    <a:pt x="738017" y="74884"/>
                  </a:lnTo>
                  <a:lnTo>
                    <a:pt x="693759" y="89817"/>
                  </a:lnTo>
                  <a:lnTo>
                    <a:pt x="650592" y="108817"/>
                  </a:lnTo>
                  <a:lnTo>
                    <a:pt x="608923" y="131383"/>
                  </a:lnTo>
                  <a:lnTo>
                    <a:pt x="569164" y="157011"/>
                  </a:lnTo>
                  <a:lnTo>
                    <a:pt x="531722" y="185198"/>
                  </a:lnTo>
                  <a:lnTo>
                    <a:pt x="497009" y="215443"/>
                  </a:lnTo>
                  <a:lnTo>
                    <a:pt x="463564" y="248685"/>
                  </a:lnTo>
                  <a:lnTo>
                    <a:pt x="431553" y="284281"/>
                  </a:lnTo>
                  <a:lnTo>
                    <a:pt x="401005" y="321989"/>
                  </a:lnTo>
                  <a:lnTo>
                    <a:pt x="371950" y="361569"/>
                  </a:lnTo>
                  <a:lnTo>
                    <a:pt x="344417" y="402782"/>
                  </a:lnTo>
                  <a:lnTo>
                    <a:pt x="318435" y="445387"/>
                  </a:lnTo>
                  <a:lnTo>
                    <a:pt x="294034" y="489143"/>
                  </a:lnTo>
                  <a:lnTo>
                    <a:pt x="271245" y="533811"/>
                  </a:lnTo>
                  <a:lnTo>
                    <a:pt x="250095" y="579150"/>
                  </a:lnTo>
                  <a:lnTo>
                    <a:pt x="230615" y="624920"/>
                  </a:lnTo>
                  <a:lnTo>
                    <a:pt x="212835" y="670881"/>
                  </a:lnTo>
                  <a:lnTo>
                    <a:pt x="196783" y="716793"/>
                  </a:lnTo>
                  <a:lnTo>
                    <a:pt x="182490" y="762415"/>
                  </a:lnTo>
                  <a:lnTo>
                    <a:pt x="169984" y="807507"/>
                  </a:lnTo>
                  <a:lnTo>
                    <a:pt x="159273" y="852427"/>
                  </a:lnTo>
                  <a:lnTo>
                    <a:pt x="150227" y="898803"/>
                  </a:lnTo>
                  <a:lnTo>
                    <a:pt x="143219" y="946199"/>
                  </a:lnTo>
                  <a:lnTo>
                    <a:pt x="138625" y="994183"/>
                  </a:lnTo>
                  <a:lnTo>
                    <a:pt x="136816" y="1042322"/>
                  </a:lnTo>
                  <a:lnTo>
                    <a:pt x="138169" y="1090181"/>
                  </a:lnTo>
                  <a:lnTo>
                    <a:pt x="143056" y="1137328"/>
                  </a:lnTo>
                  <a:lnTo>
                    <a:pt x="151851" y="1183329"/>
                  </a:lnTo>
                  <a:lnTo>
                    <a:pt x="164929" y="1227751"/>
                  </a:lnTo>
                  <a:lnTo>
                    <a:pt x="182663" y="1270160"/>
                  </a:lnTo>
                  <a:lnTo>
                    <a:pt x="205427" y="1310123"/>
                  </a:lnTo>
                  <a:lnTo>
                    <a:pt x="233596" y="1347206"/>
                  </a:lnTo>
                  <a:lnTo>
                    <a:pt x="267543" y="1380976"/>
                  </a:lnTo>
                  <a:lnTo>
                    <a:pt x="307642" y="1411000"/>
                  </a:lnTo>
                  <a:lnTo>
                    <a:pt x="352761" y="1435532"/>
                  </a:lnTo>
                  <a:lnTo>
                    <a:pt x="398110" y="1451373"/>
                  </a:lnTo>
                  <a:lnTo>
                    <a:pt x="443628" y="1459175"/>
                  </a:lnTo>
                  <a:lnTo>
                    <a:pt x="489255" y="1459584"/>
                  </a:lnTo>
                  <a:lnTo>
                    <a:pt x="534928" y="1453251"/>
                  </a:lnTo>
                  <a:lnTo>
                    <a:pt x="580588" y="1440825"/>
                  </a:lnTo>
                  <a:lnTo>
                    <a:pt x="626173" y="1422954"/>
                  </a:lnTo>
                  <a:lnTo>
                    <a:pt x="671623" y="1400288"/>
                  </a:lnTo>
                  <a:lnTo>
                    <a:pt x="716779" y="1372837"/>
                  </a:lnTo>
                  <a:lnTo>
                    <a:pt x="758506" y="1342417"/>
                  </a:lnTo>
                  <a:lnTo>
                    <a:pt x="797503" y="1309512"/>
                  </a:lnTo>
                  <a:lnTo>
                    <a:pt x="834472" y="1274608"/>
                  </a:lnTo>
                  <a:lnTo>
                    <a:pt x="870114" y="1238192"/>
                  </a:lnTo>
                  <a:lnTo>
                    <a:pt x="905129" y="1200747"/>
                  </a:lnTo>
                  <a:lnTo>
                    <a:pt x="940217" y="1162761"/>
                  </a:lnTo>
                  <a:lnTo>
                    <a:pt x="976079" y="1124718"/>
                  </a:lnTo>
                  <a:lnTo>
                    <a:pt x="990376" y="1117623"/>
                  </a:lnTo>
                  <a:lnTo>
                    <a:pt x="1010184" y="1116037"/>
                  </a:lnTo>
                  <a:lnTo>
                    <a:pt x="1028439" y="1120847"/>
                  </a:lnTo>
                  <a:lnTo>
                    <a:pt x="1038073" y="1132942"/>
                  </a:lnTo>
                  <a:lnTo>
                    <a:pt x="1039521" y="1175906"/>
                  </a:lnTo>
                  <a:lnTo>
                    <a:pt x="1029035" y="1217071"/>
                  </a:lnTo>
                  <a:lnTo>
                    <a:pt x="1008738" y="1256155"/>
                  </a:lnTo>
                  <a:lnTo>
                    <a:pt x="980752" y="1292875"/>
                  </a:lnTo>
                  <a:lnTo>
                    <a:pt x="947198" y="1326948"/>
                  </a:lnTo>
                  <a:lnTo>
                    <a:pt x="910199" y="1358091"/>
                  </a:lnTo>
                  <a:lnTo>
                    <a:pt x="871876" y="1386020"/>
                  </a:lnTo>
                  <a:lnTo>
                    <a:pt x="834352" y="1410454"/>
                  </a:lnTo>
                  <a:lnTo>
                    <a:pt x="799749" y="1431108"/>
                  </a:lnTo>
                  <a:lnTo>
                    <a:pt x="758752" y="1453358"/>
                  </a:lnTo>
                  <a:lnTo>
                    <a:pt x="715824" y="1473834"/>
                  </a:lnTo>
                  <a:lnTo>
                    <a:pt x="671303" y="1492051"/>
                  </a:lnTo>
                  <a:lnTo>
                    <a:pt x="625527" y="1507526"/>
                  </a:lnTo>
                  <a:lnTo>
                    <a:pt x="578835" y="1519777"/>
                  </a:lnTo>
                  <a:lnTo>
                    <a:pt x="531565" y="1528318"/>
                  </a:lnTo>
                  <a:lnTo>
                    <a:pt x="484055" y="1532667"/>
                  </a:lnTo>
                  <a:close/>
                </a:path>
              </a:pathLst>
            </a:custGeom>
            <a:solidFill>
              <a:srgbClr val="FBFD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33207-DF2B-7C3A-A8E6-2D1AABD7D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0DC37930-843D-8624-F73C-F36DCC26A23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97754182-2FFB-7751-1880-FFE880F5C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476500"/>
            <a:ext cx="16687800" cy="4992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265" marR="5080" indent="-365760" algn="ctr">
              <a:lnSpc>
                <a:spcPct val="116300"/>
              </a:lnSpc>
              <a:spcBef>
                <a:spcPts val="95"/>
              </a:spcBef>
            </a:pPr>
            <a:br>
              <a:rPr lang="es-ES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MX" sz="6500" dirty="0">
                <a:effectLst/>
                <a:latin typeface="+mj-lt"/>
                <a:ea typeface="Calibri" panose="020F0502020204030204" pitchFamily="34" charset="0"/>
              </a:rPr>
            </a:br>
            <a:br>
              <a:rPr lang="es-MX" sz="6500" dirty="0">
                <a:effectLst/>
                <a:latin typeface="+mj-lt"/>
                <a:ea typeface="Calibri" panose="020F0502020204030204" pitchFamily="34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pc="-25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8DC6B6-B988-34A2-B91A-218147FB9EA0}"/>
              </a:ext>
            </a:extLst>
          </p:cNvPr>
          <p:cNvSpPr txBox="1"/>
          <p:nvPr/>
        </p:nvSpPr>
        <p:spPr>
          <a:xfrm>
            <a:off x="2590800" y="2705100"/>
            <a:ext cx="13868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500" b="1" dirty="0">
                <a:latin typeface="+mj-lt"/>
              </a:rPr>
              <a:t>Los Esperamos el 04 de Julio en:</a:t>
            </a:r>
            <a:endParaRPr lang="es-MX" sz="6500" b="1" dirty="0">
              <a:latin typeface="+mj-l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6BD5C3-D08A-A2A2-D5CC-75289E7A7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825" y="4270600"/>
            <a:ext cx="5802349" cy="21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38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7BA10-C5FB-8F5D-9C51-E45954CBB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F0151EE-D6C5-8B59-9AFA-6CD7244C55D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78FE5A5-8D84-82F7-FEEC-707B5C413E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0100" y="2293425"/>
            <a:ext cx="16687800" cy="49922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8265" marR="5080" indent="-365760" algn="ctr">
              <a:lnSpc>
                <a:spcPct val="116300"/>
              </a:lnSpc>
              <a:spcBef>
                <a:spcPts val="95"/>
              </a:spcBef>
            </a:pPr>
            <a:br>
              <a:rPr lang="es-ES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MX" sz="6500" dirty="0">
                <a:effectLst/>
                <a:latin typeface="+mj-lt"/>
                <a:ea typeface="Calibri" panose="020F0502020204030204" pitchFamily="34" charset="0"/>
              </a:rPr>
            </a:br>
            <a:br>
              <a:rPr lang="es-MX" sz="6500" dirty="0">
                <a:effectLst/>
                <a:latin typeface="+mj-lt"/>
                <a:ea typeface="Calibri" panose="020F0502020204030204" pitchFamily="34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pc="-25" dirty="0">
              <a:latin typeface="+mj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6B72E4-3875-3F65-D7DD-57DBB19B37D0}"/>
              </a:ext>
            </a:extLst>
          </p:cNvPr>
          <p:cNvSpPr txBox="1"/>
          <p:nvPr/>
        </p:nvSpPr>
        <p:spPr>
          <a:xfrm>
            <a:off x="2667000" y="3697345"/>
            <a:ext cx="1386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MUCHAS GRACIAS!!!</a:t>
            </a:r>
            <a:endParaRPr lang="es-MX" sz="9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B01228D-B2E2-93C9-9D9A-25940DEC6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7D7AF7A-4748-B871-843D-DDF5A9FD2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847" y="7249919"/>
            <a:ext cx="14040305" cy="21825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4215EB-4488-ED28-ADF5-4A4DFBB7A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8687" y="8462187"/>
            <a:ext cx="378543" cy="3785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8BEF2B3-A81B-C0DA-D0AD-69DCD0213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224" y="8426214"/>
            <a:ext cx="371246" cy="3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7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773869"/>
            <a:ext cx="6351766" cy="15131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0" y="3390900"/>
            <a:ext cx="12039600" cy="2922754"/>
          </a:xfrm>
          <a:prstGeom prst="rect">
            <a:avLst/>
          </a:prstGeom>
        </p:spPr>
        <p:txBody>
          <a:bodyPr vert="horz" wrap="square" lIns="0" tIns="242419" rIns="0" bIns="0" rtlCol="0">
            <a:spAutoFit/>
          </a:bodyPr>
          <a:lstStyle/>
          <a:p>
            <a:pPr marL="1274445" marR="5080" indent="1277620">
              <a:lnSpc>
                <a:spcPct val="116700"/>
              </a:lnSpc>
              <a:spcBef>
                <a:spcPts val="95"/>
              </a:spcBef>
            </a:pPr>
            <a:r>
              <a:rPr sz="7500" spc="290" dirty="0">
                <a:solidFill>
                  <a:srgbClr val="FBFDFE"/>
                </a:solidFill>
                <a:latin typeface="+mj-lt"/>
              </a:rPr>
              <a:t>Agenda</a:t>
            </a:r>
            <a:r>
              <a:rPr sz="7500" spc="-365" dirty="0">
                <a:solidFill>
                  <a:srgbClr val="FBFDFE"/>
                </a:solidFill>
                <a:latin typeface="+mj-lt"/>
              </a:rPr>
              <a:t> </a:t>
            </a:r>
            <a:r>
              <a:rPr sz="7500" spc="65" dirty="0">
                <a:solidFill>
                  <a:srgbClr val="FBFDFE"/>
                </a:solidFill>
                <a:latin typeface="+mj-lt"/>
              </a:rPr>
              <a:t>abierta</a:t>
            </a:r>
            <a:r>
              <a:rPr sz="7500" spc="-360" dirty="0">
                <a:solidFill>
                  <a:srgbClr val="FBFDFE"/>
                </a:solidFill>
                <a:latin typeface="+mj-lt"/>
              </a:rPr>
              <a:t> </a:t>
            </a:r>
            <a:r>
              <a:rPr sz="7500" spc="-370" dirty="0">
                <a:solidFill>
                  <a:srgbClr val="FBFDFE"/>
                </a:solidFill>
                <a:latin typeface="+mj-lt"/>
              </a:rPr>
              <a:t>y </a:t>
            </a:r>
            <a:r>
              <a:rPr sz="7500" spc="120" dirty="0">
                <a:solidFill>
                  <a:srgbClr val="FBFDFE"/>
                </a:solidFill>
                <a:latin typeface="+mj-lt"/>
              </a:rPr>
              <a:t>novedades</a:t>
            </a:r>
            <a:r>
              <a:rPr sz="7500" spc="-385" dirty="0">
                <a:solidFill>
                  <a:srgbClr val="FBFDFE"/>
                </a:solidFill>
                <a:latin typeface="+mj-lt"/>
              </a:rPr>
              <a:t> </a:t>
            </a:r>
            <a:r>
              <a:rPr sz="7500" spc="65" dirty="0">
                <a:solidFill>
                  <a:srgbClr val="FBFDFE"/>
                </a:solidFill>
                <a:latin typeface="+mj-lt"/>
              </a:rPr>
              <a:t>legislativas.</a:t>
            </a:r>
            <a:endParaRPr sz="75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9D6EF3-1038-A751-9579-E33EC889BC75}"/>
              </a:ext>
            </a:extLst>
          </p:cNvPr>
          <p:cNvSpPr txBox="1"/>
          <p:nvPr/>
        </p:nvSpPr>
        <p:spPr>
          <a:xfrm>
            <a:off x="-838200" y="4953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Memoria del Contador.</a:t>
            </a:r>
            <a:endParaRPr lang="es-MX" sz="4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DBDE83-829D-B151-033A-FC8C5A01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62" y="1227431"/>
            <a:ext cx="8753475" cy="7553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D74DB-3B67-DC20-5D71-5E715987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BBA9EE-23A6-7693-A127-28EABD2AA5E3}"/>
              </a:ext>
            </a:extLst>
          </p:cNvPr>
          <p:cNvSpPr txBox="1"/>
          <p:nvPr/>
        </p:nvSpPr>
        <p:spPr>
          <a:xfrm>
            <a:off x="-838200" y="4953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Memoria del Contador.</a:t>
            </a:r>
            <a:endParaRPr lang="es-MX" sz="4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70576F-2EE6-DE88-2E18-346EE316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62" y="1485900"/>
            <a:ext cx="8753475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3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35924-A392-AA49-AAB2-141CC6F6C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4BDD7D3-A9AD-DF90-6010-DAF511D09E74}"/>
              </a:ext>
            </a:extLst>
          </p:cNvPr>
          <p:cNvSpPr txBox="1"/>
          <p:nvPr/>
        </p:nvSpPr>
        <p:spPr>
          <a:xfrm>
            <a:off x="-838200" y="4953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Memoria del Contador.</a:t>
            </a:r>
            <a:endParaRPr lang="es-MX" sz="4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FBC48D-C124-21B6-102B-B9E572D27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62" y="1203186"/>
            <a:ext cx="8753475" cy="76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1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E3C1B-FE53-0205-C087-1A57F3CAA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5AFE89-CB90-51E2-4325-3F53CAB5780E}"/>
              </a:ext>
            </a:extLst>
          </p:cNvPr>
          <p:cNvSpPr txBox="1"/>
          <p:nvPr/>
        </p:nvSpPr>
        <p:spPr>
          <a:xfrm>
            <a:off x="-838200" y="4953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Memoria del Contador.</a:t>
            </a:r>
            <a:endParaRPr lang="es-MX" sz="4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C05D0D-A601-E75A-1212-036F8CF3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62" y="1485900"/>
            <a:ext cx="8753475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E5C24-7B91-F679-639F-1CD1C41E9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895B97-77FF-9711-67A1-BADC8D919FC5}"/>
              </a:ext>
            </a:extLst>
          </p:cNvPr>
          <p:cNvSpPr txBox="1"/>
          <p:nvPr/>
        </p:nvSpPr>
        <p:spPr>
          <a:xfrm>
            <a:off x="-838200" y="495300"/>
            <a:ext cx="1165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es-ES" sz="4000" b="1" dirty="0"/>
              <a:t>Proyecto Memoria del Contador.</a:t>
            </a:r>
            <a:endParaRPr lang="es-MX" sz="4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BB1D2F-53D5-EEF4-991E-29FAA59FE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34" y="2019300"/>
            <a:ext cx="1032733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36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297</Words>
  <Application>Microsoft Office PowerPoint</Application>
  <PresentationFormat>Personalizado</PresentationFormat>
  <Paragraphs>46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</vt:lpstr>
      <vt:lpstr>Office Theme</vt:lpstr>
      <vt:lpstr>4º REUNIÓN MENSUAL</vt:lpstr>
      <vt:lpstr>Presentación de PowerPoint</vt:lpstr>
      <vt:lpstr>Presentación de PowerPoint</vt:lpstr>
      <vt:lpstr>Agenda abierta y novedades legislativas.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Registración de Recuperos de Anticipos, impacto en el Percibido. </vt:lpstr>
      <vt:lpstr>Pago de jueces y árbitros deportivos en competencias locales bajo un esquema de programas municipales con rendición.  </vt:lpstr>
      <vt:lpstr>Registración Contable de la Emisión de Tasas Municipales.   </vt:lpstr>
      <vt:lpstr>Doctrina del HTC.</vt:lpstr>
      <vt:lpstr>Doctrina del HTC.</vt:lpstr>
      <vt:lpstr>Doctrina del HTC.</vt:lpstr>
      <vt:lpstr>Doctrina del HTC.</vt:lpstr>
      <vt:lpstr>Temas a solicitud de los colegas.    </vt:lpstr>
      <vt:lpstr>Cronograma Reuniones 2025     </vt:lpstr>
      <vt:lpstr>     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3ºREUNION MENSUAL-MAYO 2025</dc:title>
  <dc:creator>Yeni Rodriguez</dc:creator>
  <cp:keywords>DAGojjg741w,BAEbmNegJ5g,0</cp:keywords>
  <cp:lastModifiedBy>Yeni Rodriguez</cp:lastModifiedBy>
  <cp:revision>8</cp:revision>
  <dcterms:created xsi:type="dcterms:W3CDTF">2025-05-26T16:16:46Z</dcterms:created>
  <dcterms:modified xsi:type="dcterms:W3CDTF">2025-06-03T15:01:24Z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2025-05-26T00:00:00Z</vt:filetime>
  </property>
  <property fmtid="{D5CDD505-2E9C-101B-9397-08002B2CF9AE}" pid="3" name="Creator">
    <vt:lpwstr>Canva</vt:lpwstr>
  </property>
  <property fmtid="{D5CDD505-2E9C-101B-9397-08002B2CF9AE}" pid="4" name="LastSaved">
    <vt:filetime>2025-05-26T00:00:00Z</vt:filetime>
  </property>
  <property fmtid="{D5CDD505-2E9C-101B-9397-08002B2CF9AE}" pid="5" name="Producer">
    <vt:lpwstr>Canva</vt:lpwstr>
  </property>
</Properties>
</file>