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280" r:id="rId3"/>
    <p:sldId id="281" r:id="rId4"/>
    <p:sldId id="283" r:id="rId5"/>
    <p:sldId id="278" r:id="rId6"/>
    <p:sldId id="286" r:id="rId7"/>
    <p:sldId id="288" r:id="rId8"/>
    <p:sldId id="287" r:id="rId9"/>
    <p:sldId id="290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0066FF"/>
    <a:srgbClr val="3333FF"/>
    <a:srgbClr val="3399FF"/>
    <a:srgbClr val="75C4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0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4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fld id="{BF1A189C-BFDC-4520-BBE8-A831BFAF18F1}" type="slidenum">
              <a:rPr lang="es-AR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3CE2C44-A8E9-408F-B04C-4E340D854D69}" type="slidenum">
              <a:rPr lang="es-AR" altLang="es-AR"/>
              <a:pPr/>
              <a:t>1</a:t>
            </a:fld>
            <a:endParaRPr lang="es-AR" altLang="es-AR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s-ES" altLang="es-AR"/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3E96166-49B4-4346-B6CC-203AFCBC306F}" type="slidenum">
              <a:rPr lang="es-AR" altLang="es-AR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s-AR" altLang="es-A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73E7D71-18A8-4586-952C-11D097743A04}" type="slidenum">
              <a:rPr lang="es-AR" altLang="es-AR"/>
              <a:pPr/>
              <a:t>4</a:t>
            </a:fld>
            <a:endParaRPr lang="es-AR" altLang="es-AR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2687"/>
          </a:xfrm>
          <a:solidFill>
            <a:srgbClr val="FFFFFF"/>
          </a:solidFill>
          <a:ln/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es-ES" alt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E226358-9BB1-4313-A1E6-EC698C0280D8}" type="slidenum">
              <a:rPr lang="es-AR" altLang="es-AR"/>
              <a:pPr/>
              <a:t>5</a:t>
            </a:fld>
            <a:endParaRPr lang="es-AR" altLang="es-AR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2687"/>
          </a:xfrm>
          <a:solidFill>
            <a:srgbClr val="FFFFFF"/>
          </a:solidFill>
          <a:ln/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es-ES" alt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E226358-9BB1-4313-A1E6-EC698C0280D8}" type="slidenum">
              <a:rPr lang="es-AR" altLang="es-AR"/>
              <a:pPr/>
              <a:t>6</a:t>
            </a:fld>
            <a:endParaRPr lang="es-AR" altLang="es-AR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2687"/>
          </a:xfrm>
          <a:solidFill>
            <a:srgbClr val="FFFFFF"/>
          </a:solidFill>
          <a:ln/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es-ES" alt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E226358-9BB1-4313-A1E6-EC698C0280D8}" type="slidenum">
              <a:rPr lang="es-AR" altLang="es-AR"/>
              <a:pPr/>
              <a:t>7</a:t>
            </a:fld>
            <a:endParaRPr lang="es-AR" altLang="es-AR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2687"/>
          </a:xfrm>
          <a:solidFill>
            <a:srgbClr val="FFFFFF"/>
          </a:solidFill>
          <a:ln/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es-ES" alt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E226358-9BB1-4313-A1E6-EC698C0280D8}" type="slidenum">
              <a:rPr lang="es-AR" altLang="es-AR"/>
              <a:pPr/>
              <a:t>8</a:t>
            </a:fld>
            <a:endParaRPr lang="es-AR" altLang="es-AR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2687"/>
          </a:xfrm>
          <a:solidFill>
            <a:srgbClr val="FFFFFF"/>
          </a:solidFill>
          <a:ln/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es-ES" alt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852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s-AR" sz="2000" b="0" strike="noStrike" spc="-1">
                <a:latin typeface="Arial"/>
              </a:rPr>
              <a:t>Prueba y error, gestiono lo nuevo, exploro que funcinoa mejor en este momento,actualizo mi información</a:t>
            </a:r>
          </a:p>
        </p:txBody>
      </p:sp>
      <p:sp>
        <p:nvSpPr>
          <p:cNvPr id="651" name="CustomShape 3"/>
          <p:cNvSpPr/>
          <p:nvPr/>
        </p:nvSpPr>
        <p:spPr>
          <a:xfrm>
            <a:off x="3849840" y="9428040"/>
            <a:ext cx="2945880" cy="498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746A4D7-1ABD-4451-986E-CF2A48F81EE8}" type="slidenum">
              <a:rPr lang="es-AR" sz="1200" b="0" strike="noStrike" spc="-1">
                <a:solidFill>
                  <a:srgbClr val="000000"/>
                </a:solidFill>
                <a:latin typeface="Calibri"/>
                <a:ea typeface="+mn-ea"/>
              </a:rPr>
              <a:pPr algn="r">
                <a:lnSpc>
                  <a:spcPct val="100000"/>
                </a:lnSpc>
              </a:pPr>
              <a:t>30</a:t>
            </a:fld>
            <a:endParaRPr lang="es-A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927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510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5" cstate="print"/>
          <a:srcRect l="395" r="39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516688" y="4848225"/>
            <a:ext cx="779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8FBFB1-FD4A-4D8C-9ED8-5775299F7067}" type="slidenum">
              <a:rPr lang="es-AR" sz="1100">
                <a:solidFill>
                  <a:srgbClr val="376092"/>
                </a:solidFill>
              </a:rPr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‹Nº›</a:t>
            </a:fld>
            <a:endParaRPr lang="es-AR" sz="1100">
              <a:solidFill>
                <a:srgbClr val="376092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07950" y="4860925"/>
            <a:ext cx="33845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es-AR" sz="800">
                <a:solidFill>
                  <a:srgbClr val="376092"/>
                </a:solidFill>
                <a:latin typeface="Arial" panose="020B0604020202020204" pitchFamily="34" charset="0"/>
              </a:rPr>
              <a:t>ADMINISTRACIÓN FEDERAL DE INGRESOS PÚBLICOS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179388" y="4803775"/>
            <a:ext cx="6840537" cy="1588"/>
          </a:xfrm>
          <a:prstGeom prst="line">
            <a:avLst/>
          </a:prstGeom>
          <a:noFill/>
          <a:ln w="12600" cap="sq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667625" y="268288"/>
            <a:ext cx="1225550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9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7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116013" y="1708150"/>
            <a:ext cx="7993062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altLang="es-AR" sz="2200" b="1" dirty="0">
                <a:solidFill>
                  <a:srgbClr val="000000"/>
                </a:solidFill>
              </a:rPr>
              <a:t>CARTA DE PORTE ELECTRÓNICA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165225" y="2840038"/>
            <a:ext cx="7978775" cy="307975"/>
          </a:xfrm>
          <a:prstGeom prst="rect">
            <a:avLst/>
          </a:prstGeom>
          <a:solidFill>
            <a:srgbClr val="376092"/>
          </a:solidFill>
          <a:ln w="9525">
            <a:noFill/>
            <a:round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AR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09675" y="2840038"/>
            <a:ext cx="6872288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altLang="es-AR" sz="1400">
                <a:solidFill>
                  <a:srgbClr val="FFFFFF"/>
                </a:solidFill>
              </a:rPr>
              <a:t>SUBDIRECCIÓN GENERAL DE FISCALIZACIÓN</a:t>
            </a: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3636963" y="4445000"/>
            <a:ext cx="215900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altLang="es-AR" sz="1400" b="1">
                <a:solidFill>
                  <a:srgbClr val="595959"/>
                </a:solidFill>
              </a:rPr>
              <a:t>JUNIO 2021</a:t>
            </a: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1141413" y="2505075"/>
            <a:ext cx="7894637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AR" sz="1600" b="1">
                <a:solidFill>
                  <a:srgbClr val="376092"/>
                </a:solidFill>
              </a:rPr>
              <a:t>DI ANFE  -  DEPARTAMENTO AGROPECUARIO</a:t>
            </a:r>
            <a:endParaRPr lang="es-AR" altLang="es-AR" sz="1600" b="1">
              <a:solidFill>
                <a:srgbClr val="37609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cstate="print"/>
          <a:srcRect t="10040" r="2222" b="5877"/>
          <a:stretch/>
        </p:blipFill>
        <p:spPr bwMode="auto">
          <a:xfrm>
            <a:off x="1688123" y="1374052"/>
            <a:ext cx="6451041" cy="3378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Paso 1 – Elección de representado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88066FF-915F-45D5-BEBD-9E1801D04063}"/>
              </a:ext>
            </a:extLst>
          </p:cNvPr>
          <p:cNvSpPr/>
          <p:nvPr/>
        </p:nvSpPr>
        <p:spPr>
          <a:xfrm>
            <a:off x="6628247" y="4184807"/>
            <a:ext cx="1402061" cy="39500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xmlns="" val="10624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Paso 2 – Menú principal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C65ACE7-2DB6-4CAA-B0B2-69E0BFE2EB19}"/>
              </a:ext>
            </a:extLst>
          </p:cNvPr>
          <p:cNvPicPr/>
          <p:nvPr/>
        </p:nvPicPr>
        <p:blipFill rotWithShape="1">
          <a:blip r:embed="rId2" cstate="print"/>
          <a:srcRect l="353" t="10038" r="1498" b="5565"/>
          <a:stretch/>
        </p:blipFill>
        <p:spPr bwMode="auto">
          <a:xfrm>
            <a:off x="1678074" y="1314450"/>
            <a:ext cx="6494325" cy="3403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F4C8CEC-8A1A-49B2-97B3-F7119DA455F4}"/>
              </a:ext>
            </a:extLst>
          </p:cNvPr>
          <p:cNvSpPr/>
          <p:nvPr/>
        </p:nvSpPr>
        <p:spPr>
          <a:xfrm>
            <a:off x="6835354" y="4184807"/>
            <a:ext cx="1206677" cy="37870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2BA837F-609C-479C-B093-9B7EAC9300BC}"/>
              </a:ext>
            </a:extLst>
          </p:cNvPr>
          <p:cNvSpPr/>
          <p:nvPr/>
        </p:nvSpPr>
        <p:spPr>
          <a:xfrm>
            <a:off x="6377717" y="4446623"/>
            <a:ext cx="1206677" cy="11689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xmlns="" val="15769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Paso 3 – Datos de solicitud Productor (1)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F808DBA-1378-455F-9C1E-C51E88915FD8}"/>
              </a:ext>
            </a:extLst>
          </p:cNvPr>
          <p:cNvPicPr/>
          <p:nvPr/>
        </p:nvPicPr>
        <p:blipFill rotWithShape="1">
          <a:blip r:embed="rId2" cstate="print"/>
          <a:srcRect t="9099" r="3710" b="5250"/>
          <a:stretch/>
        </p:blipFill>
        <p:spPr bwMode="auto">
          <a:xfrm>
            <a:off x="1696348" y="1326382"/>
            <a:ext cx="6462914" cy="3376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EF193B8-55FE-4AE5-B066-CC15AE21A099}"/>
              </a:ext>
            </a:extLst>
          </p:cNvPr>
          <p:cNvSpPr/>
          <p:nvPr/>
        </p:nvSpPr>
        <p:spPr>
          <a:xfrm>
            <a:off x="6835354" y="4237393"/>
            <a:ext cx="1323908" cy="37870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xmlns="" val="189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Paso 3 – Datos de solicitud Operador (2)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EECB94B-2819-4D45-B99F-E206362ADE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57" t="13447" r="3626" b="6026"/>
          <a:stretch/>
        </p:blipFill>
        <p:spPr>
          <a:xfrm>
            <a:off x="1703194" y="1341858"/>
            <a:ext cx="6460305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89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Paso 3 – Datos de solicitud (3)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3A0DC86-6B7F-44F2-848A-814253CFC319}"/>
              </a:ext>
            </a:extLst>
          </p:cNvPr>
          <p:cNvPicPr/>
          <p:nvPr/>
        </p:nvPicPr>
        <p:blipFill rotWithShape="1">
          <a:blip r:embed="rId2" cstate="print"/>
          <a:srcRect t="7843" r="3437" b="5250"/>
          <a:stretch/>
        </p:blipFill>
        <p:spPr bwMode="auto">
          <a:xfrm>
            <a:off x="1673469" y="1326382"/>
            <a:ext cx="6515938" cy="3366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21ED440-D360-4053-8F52-3F3A847B61C7}"/>
              </a:ext>
            </a:extLst>
          </p:cNvPr>
          <p:cNvSpPr/>
          <p:nvPr/>
        </p:nvSpPr>
        <p:spPr>
          <a:xfrm>
            <a:off x="6835354" y="4233486"/>
            <a:ext cx="1320000" cy="37870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xmlns="" val="911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35366" y="802458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Paso 4 – Datos de la carga (1)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5252D16-B263-4864-B432-D93CDFC3B219}"/>
              </a:ext>
            </a:extLst>
          </p:cNvPr>
          <p:cNvPicPr/>
          <p:nvPr/>
        </p:nvPicPr>
        <p:blipFill rotWithShape="1">
          <a:blip r:embed="rId2" cstate="print"/>
          <a:srcRect t="9412" r="2433" b="11319"/>
          <a:stretch/>
        </p:blipFill>
        <p:spPr bwMode="auto">
          <a:xfrm>
            <a:off x="1691475" y="1391696"/>
            <a:ext cx="6447690" cy="3361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07F7588-74B1-4856-BC95-B0DAB98B4AA8}"/>
              </a:ext>
            </a:extLst>
          </p:cNvPr>
          <p:cNvSpPr/>
          <p:nvPr/>
        </p:nvSpPr>
        <p:spPr>
          <a:xfrm>
            <a:off x="6740023" y="4579815"/>
            <a:ext cx="1337177" cy="13098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xmlns="" val="14803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Paso 5 – Destino (1)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8FA3ADA-AEA4-4726-9CC1-2523B3239923}"/>
              </a:ext>
            </a:extLst>
          </p:cNvPr>
          <p:cNvPicPr/>
          <p:nvPr/>
        </p:nvPicPr>
        <p:blipFill rotWithShape="1">
          <a:blip r:embed="rId2" cstate="print"/>
          <a:srcRect t="9412" r="3027" b="5250"/>
          <a:stretch/>
        </p:blipFill>
        <p:spPr bwMode="auto">
          <a:xfrm>
            <a:off x="1707383" y="1402363"/>
            <a:ext cx="6431782" cy="3360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42A1120-E585-4702-96BE-B877136D0D97}"/>
              </a:ext>
            </a:extLst>
          </p:cNvPr>
          <p:cNvSpPr/>
          <p:nvPr/>
        </p:nvSpPr>
        <p:spPr>
          <a:xfrm>
            <a:off x="6784648" y="4336963"/>
            <a:ext cx="1312090" cy="37870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xmlns="" val="24888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Paso 6 – Visualización y Confirmación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2785F20-5B35-47FD-858C-D34CFEF6A224}"/>
              </a:ext>
            </a:extLst>
          </p:cNvPr>
          <p:cNvPicPr/>
          <p:nvPr/>
        </p:nvPicPr>
        <p:blipFill rotWithShape="1">
          <a:blip r:embed="rId2" cstate="print"/>
          <a:srcRect t="10040" r="1957" b="8087"/>
          <a:stretch/>
        </p:blipFill>
        <p:spPr bwMode="auto">
          <a:xfrm>
            <a:off x="1692521" y="1441939"/>
            <a:ext cx="6436595" cy="3310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xmlns="" id="{F041F582-C79D-4770-837F-FAD78AB78CD7}"/>
              </a:ext>
            </a:extLst>
          </p:cNvPr>
          <p:cNvSpPr/>
          <p:nvPr/>
        </p:nvSpPr>
        <p:spPr>
          <a:xfrm>
            <a:off x="3789802" y="-220337"/>
            <a:ext cx="77118" cy="7711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8C21E84-38F9-4397-81CE-D1E3BF04F93F}"/>
              </a:ext>
            </a:extLst>
          </p:cNvPr>
          <p:cNvSpPr/>
          <p:nvPr/>
        </p:nvSpPr>
        <p:spPr>
          <a:xfrm>
            <a:off x="6632154" y="4374162"/>
            <a:ext cx="1399142" cy="37870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xmlns="" val="10166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6 – Visualización y Confirmación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35FEB8A-1C0D-4567-91DE-E4590C4A16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60" t="12860" r="19278" b="5244"/>
          <a:stretch/>
        </p:blipFill>
        <p:spPr>
          <a:xfrm>
            <a:off x="1710716" y="1346479"/>
            <a:ext cx="6448546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5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Paso 7 – Finalización y Descarga de Comprobante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3EA2696-2F24-4056-BCC2-6B1F010DDA52}"/>
              </a:ext>
            </a:extLst>
          </p:cNvPr>
          <p:cNvPicPr/>
          <p:nvPr/>
        </p:nvPicPr>
        <p:blipFill rotWithShape="1">
          <a:blip r:embed="rId2" cstate="print"/>
          <a:srcRect t="9156" r="1836" b="5413"/>
          <a:stretch/>
        </p:blipFill>
        <p:spPr bwMode="auto">
          <a:xfrm>
            <a:off x="1712093" y="1390755"/>
            <a:ext cx="6447169" cy="3352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55B9C94-B254-4A20-89BA-2ED2269C978B}"/>
              </a:ext>
            </a:extLst>
          </p:cNvPr>
          <p:cNvSpPr/>
          <p:nvPr/>
        </p:nvSpPr>
        <p:spPr>
          <a:xfrm>
            <a:off x="6600404" y="4184807"/>
            <a:ext cx="1425996" cy="37870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xmlns="" val="4471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929470"/>
            <a:ext cx="700092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AR" sz="1400" b="1" u="sng" dirty="0">
                <a:solidFill>
                  <a:schemeClr val="tx1"/>
                </a:solidFill>
                <a:latin typeface="+mn-lt"/>
                <a:cs typeface="Arial" charset="0"/>
              </a:rPr>
              <a:t>RESOLUCIÓN GENERAL CONJUNTA 5017/2021(AFIP- MT-MAGyP)</a:t>
            </a:r>
          </a:p>
          <a:p>
            <a:endParaRPr lang="es-ES" altLang="es-AR" sz="1400" b="1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/>
            <a:r>
              <a:rPr lang="es-ES" altLang="es-AR" sz="1400" dirty="0">
                <a:solidFill>
                  <a:schemeClr val="tx1"/>
                </a:solidFill>
                <a:latin typeface="+mn-lt"/>
                <a:cs typeface="Arial" charset="0"/>
              </a:rPr>
              <a:t>La nueva normativa establece el uso obligatorio de la CARTA DE PORTE ELECTRÓNICA para el transporte automotor y ferroviario que se realice a cualquier destino dentro de la República Argentina de los siguientes productos:</a:t>
            </a:r>
          </a:p>
          <a:p>
            <a:pPr algn="just"/>
            <a:endParaRPr lang="es-ES" altLang="es-AR" sz="14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altLang="es-AR" sz="1400" dirty="0">
                <a:solidFill>
                  <a:schemeClr val="tx1"/>
                </a:solidFill>
                <a:latin typeface="+mn-lt"/>
                <a:cs typeface="Arial" charset="0"/>
              </a:rPr>
              <a:t> Granos no destinados a la siembra (cereales y oleaginosos).</a:t>
            </a:r>
          </a:p>
          <a:p>
            <a:pPr algn="just">
              <a:buFont typeface="Arial" pitchFamily="34" charset="0"/>
              <a:buChar char="•"/>
            </a:pPr>
            <a:r>
              <a:rPr lang="es-ES" altLang="es-AR" sz="1400" dirty="0">
                <a:solidFill>
                  <a:schemeClr val="tx1"/>
                </a:solidFill>
                <a:latin typeface="+mn-lt"/>
                <a:cs typeface="Arial" charset="0"/>
              </a:rPr>
              <a:t> Legumbres secas (porotos, arvejas y lentejas).</a:t>
            </a:r>
          </a:p>
          <a:p>
            <a:pPr algn="just">
              <a:buFont typeface="Arial" pitchFamily="34" charset="0"/>
              <a:buChar char="•"/>
            </a:pPr>
            <a:r>
              <a:rPr lang="es-ES" altLang="es-AR" sz="1400" dirty="0">
                <a:solidFill>
                  <a:schemeClr val="tx1"/>
                </a:solidFill>
                <a:latin typeface="+mn-lt"/>
                <a:cs typeface="Arial" charset="0"/>
              </a:rPr>
              <a:t> Semillas  aun no identificadas como tales por la autoridad competente. </a:t>
            </a:r>
          </a:p>
          <a:p>
            <a:pPr algn="just"/>
            <a:endParaRPr lang="es-ES" altLang="es-AR" sz="14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/>
            <a:r>
              <a:rPr lang="es-ES" altLang="es-AR" sz="1400" dirty="0">
                <a:solidFill>
                  <a:schemeClr val="tx1"/>
                </a:solidFill>
                <a:latin typeface="+mn-lt"/>
                <a:cs typeface="Arial" charset="0"/>
              </a:rPr>
              <a:t>Este comprobante se considera documento equivalente y sustituye al remito establecido por la Resolución General N° 1415/2003 (AFIP).</a:t>
            </a:r>
          </a:p>
          <a:p>
            <a:pPr algn="just"/>
            <a:endParaRPr lang="es-ES" altLang="es-AR" sz="14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/>
            <a:endParaRPr lang="es-ES" altLang="es-AR" sz="1400" b="1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/>
            <a:endParaRPr lang="es-ES" altLang="es-AR" sz="1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/>
            <a:endParaRPr lang="es-ES" altLang="es-AR" sz="1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/>
            <a:endParaRPr lang="es-ES" altLang="es-AR" sz="1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/>
            <a:endParaRPr lang="es-ES" altLang="es-AR" sz="1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/>
            <a:endParaRPr lang="es-ES" altLang="es-AR" sz="1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85786" y="357966"/>
            <a:ext cx="6858000" cy="20399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AR" sz="1600" b="1" dirty="0">
                <a:solidFill>
                  <a:srgbClr val="376092"/>
                </a:solidFill>
              </a:rPr>
              <a:t>CARTA DE PORTE ELECTRÓNICA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77EF448-7372-41FA-AD7A-867857C61E9E}"/>
              </a:ext>
            </a:extLst>
          </p:cNvPr>
          <p:cNvPicPr/>
          <p:nvPr/>
        </p:nvPicPr>
        <p:blipFill rotWithShape="1">
          <a:blip r:embed="rId2" cstate="print"/>
          <a:srcRect l="21519" t="16943" r="47436" b="5250"/>
          <a:stretch/>
        </p:blipFill>
        <p:spPr bwMode="auto">
          <a:xfrm>
            <a:off x="2401515" y="270268"/>
            <a:ext cx="4340969" cy="4604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974A3A8-5241-48BD-90A6-942D38E1E29D}"/>
              </a:ext>
            </a:extLst>
          </p:cNvPr>
          <p:cNvSpPr txBox="1"/>
          <p:nvPr/>
        </p:nvSpPr>
        <p:spPr>
          <a:xfrm>
            <a:off x="2627784" y="35806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rgbClr val="FF0000"/>
                </a:solidFill>
              </a:rPr>
              <a:t>DOCUMENTO MODELO PROVISORIO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1476" y="1144071"/>
            <a:ext cx="5125994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1" b="1" dirty="0">
                <a:solidFill>
                  <a:schemeClr val="tx1"/>
                </a:solidFill>
              </a:rPr>
              <a:t>Pantallas del Sistema</a:t>
            </a:r>
            <a:endParaRPr lang="es-AR" sz="3601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88251" y="1710551"/>
            <a:ext cx="364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Consultas y acciones </a:t>
            </a:r>
          </a:p>
        </p:txBody>
      </p:sp>
    </p:spTree>
    <p:extLst>
      <p:ext uri="{BB962C8B-B14F-4D97-AF65-F5344CB8AC3E}">
        <p14:creationId xmlns:p14="http://schemas.microsoft.com/office/powerpoint/2010/main" xmlns="" val="28243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Menú consultas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C3D5640-9197-4B41-8CC0-5BE0AA40FBE6}"/>
              </a:ext>
            </a:extLst>
          </p:cNvPr>
          <p:cNvPicPr/>
          <p:nvPr/>
        </p:nvPicPr>
        <p:blipFill rotWithShape="1">
          <a:blip r:embed="rId2" cstate="print"/>
          <a:srcRect l="353" t="10038" r="2385" b="9339"/>
          <a:stretch/>
        </p:blipFill>
        <p:spPr bwMode="auto">
          <a:xfrm>
            <a:off x="1678074" y="1314450"/>
            <a:ext cx="6468399" cy="3361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639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2 – CPE Solicitadas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9A68D77-3252-4727-A6F5-B8D6721734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140" y="1408387"/>
            <a:ext cx="6432527" cy="326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7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2 – CPE Solicitadas – Carga de Contingencia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B515EDD-D337-4D30-9C6E-B0225C16BB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79" t="14514" r="2791" b="5730"/>
          <a:stretch/>
        </p:blipFill>
        <p:spPr>
          <a:xfrm>
            <a:off x="1711842" y="1396974"/>
            <a:ext cx="6462674" cy="33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1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2 – CPE Solicitadas – Cierre de Contingencia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3028C54-A7CE-4158-A5A9-3F79AA4CE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953" t="47115" r="19279" b="8992"/>
          <a:stretch/>
        </p:blipFill>
        <p:spPr>
          <a:xfrm>
            <a:off x="1670553" y="1473519"/>
            <a:ext cx="6504040" cy="2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3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2 – CPE Recibidas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C84264F-BF8D-4693-A907-C9C8A229D9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49" t="13245" r="4097" b="5322"/>
          <a:stretch/>
        </p:blipFill>
        <p:spPr>
          <a:xfrm>
            <a:off x="1707615" y="1410160"/>
            <a:ext cx="6455884" cy="33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2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3 – CPE Participante – Selección de Rol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F162227-A0D5-450E-AFD5-112CE92E9D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47" t="12576" r="814" b="8419"/>
          <a:stretch/>
        </p:blipFill>
        <p:spPr>
          <a:xfrm>
            <a:off x="1729647" y="1428182"/>
            <a:ext cx="6436157" cy="32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9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85815" y="770926"/>
            <a:ext cx="57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4 – CPE Participante – Visualización 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/>
          <a:srcRect t="9926" r="1311" b="5378"/>
          <a:stretch/>
        </p:blipFill>
        <p:spPr>
          <a:xfrm>
            <a:off x="1696598" y="1417294"/>
            <a:ext cx="6490472" cy="34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4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1476" y="1144071"/>
            <a:ext cx="5125994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1" b="1" dirty="0">
                <a:solidFill>
                  <a:schemeClr val="tx1"/>
                </a:solidFill>
              </a:rPr>
              <a:t>Carta de Porte Flete Corto</a:t>
            </a:r>
            <a:endParaRPr lang="es-AR" sz="3601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1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2786858"/>
            <a:ext cx="70009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AR" sz="1600" b="1" dirty="0" smtClean="0">
                <a:solidFill>
                  <a:schemeClr val="tx1"/>
                </a:solidFill>
                <a:latin typeface="+mj-lt"/>
                <a:cs typeface="Arial" charset="0"/>
              </a:rPr>
              <a:t>EXCEPCIONES</a:t>
            </a:r>
            <a:endParaRPr lang="es-ES" altLang="es-AR" sz="1600" b="1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algn="just"/>
            <a:endParaRPr lang="es-ES" altLang="es-AR" sz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/>
            <a:r>
              <a:rPr lang="es-ES" altLang="es-AR" sz="1400" dirty="0">
                <a:solidFill>
                  <a:schemeClr val="tx1"/>
                </a:solidFill>
                <a:latin typeface="+mn-lt"/>
                <a:cs typeface="Arial" charset="0"/>
              </a:rPr>
              <a:t>Se encuentra exceptuado de esta obligatoriedad el transporte internacional, siempre y cuando corresponda a operaciones de importación o exportación y se encuentre respaldado por la documentación aduanera que corresponda de acuerdo con la normativa vigente.</a:t>
            </a: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85786" y="357966"/>
            <a:ext cx="6858000" cy="20399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AR" sz="1600" b="1" dirty="0">
                <a:solidFill>
                  <a:srgbClr val="376092"/>
                </a:solidFill>
              </a:rPr>
              <a:t>CARTA DE PORTE ELECTRÓNICA</a:t>
            </a:r>
          </a:p>
        </p:txBody>
      </p:sp>
      <p:sp>
        <p:nvSpPr>
          <p:cNvPr id="7" name="4 Título"/>
          <p:cNvSpPr txBox="1">
            <a:spLocks/>
          </p:cNvSpPr>
          <p:nvPr/>
        </p:nvSpPr>
        <p:spPr>
          <a:xfrm>
            <a:off x="714348" y="786594"/>
            <a:ext cx="6858000" cy="203995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altLang="es-AR" sz="1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2571736" y="1143784"/>
            <a:ext cx="1428760" cy="1500198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altLang="es-AR" sz="16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Carta</a:t>
            </a:r>
            <a:r>
              <a:rPr kumimoji="0" lang="es-ES" altLang="es-AR" sz="1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Porte para el Transporte Ferroviario</a:t>
            </a:r>
            <a:endParaRPr kumimoji="0" lang="es-ES" altLang="es-AR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4 Título"/>
          <p:cNvSpPr txBox="1">
            <a:spLocks/>
          </p:cNvSpPr>
          <p:nvPr/>
        </p:nvSpPr>
        <p:spPr>
          <a:xfrm>
            <a:off x="5715008" y="1286660"/>
            <a:ext cx="1857388" cy="1214446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AR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Carta de Porte para el Transporte Automotor</a:t>
            </a:r>
            <a:endParaRPr kumimoji="0" lang="es-ES" altLang="es-AR" sz="1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2 Imagen"/>
          <p:cNvPicPr/>
          <p:nvPr/>
        </p:nvPicPr>
        <p:blipFill>
          <a:blip r:embed="rId2" cstate="print"/>
          <a:stretch/>
        </p:blipFill>
        <p:spPr>
          <a:xfrm>
            <a:off x="1214414" y="1429536"/>
            <a:ext cx="1357560" cy="1367280"/>
          </a:xfrm>
          <a:prstGeom prst="rect">
            <a:avLst/>
          </a:prstGeom>
          <a:ln>
            <a:noFill/>
          </a:ln>
        </p:spPr>
      </p:pic>
      <p:pic>
        <p:nvPicPr>
          <p:cNvPr id="11" name="Imagen 4"/>
          <p:cNvPicPr/>
          <p:nvPr/>
        </p:nvPicPr>
        <p:blipFill>
          <a:blip r:embed="rId3" cstate="print"/>
          <a:stretch/>
        </p:blipFill>
        <p:spPr>
          <a:xfrm>
            <a:off x="4357686" y="1429536"/>
            <a:ext cx="1274760" cy="127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1623692" y="789719"/>
            <a:ext cx="6190020" cy="683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000" b="1" dirty="0">
                <a:solidFill>
                  <a:schemeClr val="tx1"/>
                </a:solidFill>
              </a:rPr>
              <a:t>¿Cuáles son los requisitos para solicitar la Carta de </a:t>
            </a:r>
            <a:r>
              <a:rPr lang="es-AR" sz="2000" b="1" dirty="0" smtClean="0">
                <a:solidFill>
                  <a:schemeClr val="tx1"/>
                </a:solidFill>
              </a:rPr>
              <a:t>Porte </a:t>
            </a:r>
            <a:r>
              <a:rPr lang="es-AR" sz="2000" b="1" dirty="0">
                <a:solidFill>
                  <a:schemeClr val="tx1"/>
                </a:solidFill>
              </a:rPr>
              <a:t>Automotor </a:t>
            </a:r>
            <a:r>
              <a:rPr lang="es-AR" sz="2000" b="1" dirty="0" smtClean="0">
                <a:solidFill>
                  <a:schemeClr val="tx1"/>
                </a:solidFill>
              </a:rPr>
              <a:t>Flete Corto</a:t>
            </a:r>
            <a:r>
              <a:rPr lang="es-AR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92" name="CustomShape 2"/>
          <p:cNvSpPr/>
          <p:nvPr/>
        </p:nvSpPr>
        <p:spPr>
          <a:xfrm>
            <a:off x="1716300" y="2078579"/>
            <a:ext cx="1665090" cy="1587870"/>
          </a:xfrm>
          <a:custGeom>
            <a:avLst/>
            <a:gdLst/>
            <a:ahLst/>
            <a:cxnLst/>
            <a:rect l="l" t="t" r="r" b="b"/>
            <a:pathLst>
              <a:path w="2220302" h="2079048">
                <a:moveTo>
                  <a:pt x="0" y="1039524"/>
                </a:moveTo>
                <a:cubicBezTo>
                  <a:pt x="0" y="465411"/>
                  <a:pt x="497032" y="0"/>
                  <a:pt x="1110151" y="0"/>
                </a:cubicBezTo>
                <a:cubicBezTo>
                  <a:pt x="1723270" y="0"/>
                  <a:pt x="2220302" y="465411"/>
                  <a:pt x="2220302" y="1039524"/>
                </a:cubicBezTo>
                <a:cubicBezTo>
                  <a:pt x="2220302" y="1613637"/>
                  <a:pt x="1723270" y="2079048"/>
                  <a:pt x="1110151" y="2079048"/>
                </a:cubicBezTo>
                <a:cubicBezTo>
                  <a:pt x="497032" y="2079048"/>
                  <a:pt x="0" y="1613637"/>
                  <a:pt x="0" y="1039524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shade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259200" tIns="243540" rIns="259200" bIns="2435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1"/>
              </a:spcAft>
            </a:pPr>
            <a:r>
              <a:rPr lang="es-AR" sz="1200" b="1" spc="-1" dirty="0">
                <a:solidFill>
                  <a:srgbClr val="FFFFFF"/>
                </a:solidFill>
                <a:latin typeface="Calibri"/>
              </a:rPr>
              <a:t>El operador del comercio de granos debe estar inscripto en el RUCA con actividad ACOPIADOR</a:t>
            </a:r>
            <a:endParaRPr lang="es-AR" sz="1200" spc="-1" dirty="0">
              <a:latin typeface="Arial"/>
            </a:endParaRPr>
          </a:p>
        </p:txBody>
      </p:sp>
      <p:sp>
        <p:nvSpPr>
          <p:cNvPr id="493" name="CustomShape 3"/>
          <p:cNvSpPr/>
          <p:nvPr/>
        </p:nvSpPr>
        <p:spPr>
          <a:xfrm>
            <a:off x="3450240" y="2087084"/>
            <a:ext cx="1608930" cy="1591380"/>
          </a:xfrm>
          <a:custGeom>
            <a:avLst/>
            <a:gdLst/>
            <a:ahLst/>
            <a:cxnLst/>
            <a:rect l="l" t="t" r="r" b="b"/>
            <a:pathLst>
              <a:path w="2071139" h="2048278">
                <a:moveTo>
                  <a:pt x="0" y="1024139"/>
                </a:moveTo>
                <a:cubicBezTo>
                  <a:pt x="0" y="458523"/>
                  <a:pt x="463640" y="0"/>
                  <a:pt x="1035570" y="0"/>
                </a:cubicBezTo>
                <a:cubicBezTo>
                  <a:pt x="1607500" y="0"/>
                  <a:pt x="2071140" y="458523"/>
                  <a:pt x="2071140" y="1024139"/>
                </a:cubicBezTo>
                <a:cubicBezTo>
                  <a:pt x="2071140" y="1589755"/>
                  <a:pt x="1607500" y="2048278"/>
                  <a:pt x="1035570" y="2048278"/>
                </a:cubicBezTo>
                <a:cubicBezTo>
                  <a:pt x="463640" y="2048278"/>
                  <a:pt x="0" y="1589755"/>
                  <a:pt x="0" y="102413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shade val="50000"/>
              <a:hueOff val="133703"/>
              <a:satOff val="3582"/>
              <a:lumOff val="15781"/>
              <a:alphaOff val="0"/>
            </a:schemeClr>
          </a:fillRef>
          <a:effectRef idx="2">
            <a:schemeClr val="accent5">
              <a:shade val="50000"/>
              <a:hueOff val="133703"/>
              <a:satOff val="3582"/>
              <a:lumOff val="15781"/>
              <a:alphaOff val="0"/>
            </a:schemeClr>
          </a:effectRef>
          <a:fontRef idx="minor"/>
        </p:style>
        <p:txBody>
          <a:bodyPr lIns="242730" tIns="240300" rIns="242730" bIns="2403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1"/>
              </a:spcAft>
            </a:pPr>
            <a:r>
              <a:rPr lang="es-AR" sz="1200" b="1" spc="-1" dirty="0">
                <a:solidFill>
                  <a:srgbClr val="FFFFFF"/>
                </a:solidFill>
                <a:latin typeface="Calibri"/>
              </a:rPr>
              <a:t>Debe registrar ESTADO 1 o 2 en SISA</a:t>
            </a:r>
            <a:endParaRPr lang="es-AR" sz="1200" spc="-1" dirty="0">
              <a:latin typeface="Arial"/>
            </a:endParaRPr>
          </a:p>
        </p:txBody>
      </p:sp>
      <p:sp>
        <p:nvSpPr>
          <p:cNvPr id="495" name="CustomShape 5"/>
          <p:cNvSpPr/>
          <p:nvPr/>
        </p:nvSpPr>
        <p:spPr>
          <a:xfrm>
            <a:off x="5113307" y="2078579"/>
            <a:ext cx="1677780" cy="1570860"/>
          </a:xfrm>
          <a:custGeom>
            <a:avLst/>
            <a:gdLst/>
            <a:ahLst/>
            <a:cxnLst/>
            <a:rect l="l" t="t" r="r" b="b"/>
            <a:pathLst>
              <a:path w="1954479" h="1866493">
                <a:moveTo>
                  <a:pt x="0" y="933247"/>
                </a:moveTo>
                <a:cubicBezTo>
                  <a:pt x="0" y="417829"/>
                  <a:pt x="437525" y="0"/>
                  <a:pt x="977240" y="0"/>
                </a:cubicBezTo>
                <a:cubicBezTo>
                  <a:pt x="1516955" y="0"/>
                  <a:pt x="1954480" y="417829"/>
                  <a:pt x="1954480" y="933247"/>
                </a:cubicBezTo>
                <a:cubicBezTo>
                  <a:pt x="1954480" y="1448665"/>
                  <a:pt x="1516955" y="1866494"/>
                  <a:pt x="977240" y="1866494"/>
                </a:cubicBezTo>
                <a:cubicBezTo>
                  <a:pt x="437525" y="1866494"/>
                  <a:pt x="0" y="1448665"/>
                  <a:pt x="0" y="93324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shade val="50000"/>
              <a:hueOff val="267407"/>
              <a:satOff val="7164"/>
              <a:lumOff val="31562"/>
              <a:alphaOff val="0"/>
            </a:schemeClr>
          </a:fillRef>
          <a:effectRef idx="2">
            <a:schemeClr val="accent5">
              <a:shade val="50000"/>
              <a:hueOff val="267407"/>
              <a:satOff val="7164"/>
              <a:lumOff val="31562"/>
              <a:alphaOff val="0"/>
            </a:schemeClr>
          </a:effectRef>
          <a:fontRef idx="minor"/>
        </p:style>
        <p:txBody>
          <a:bodyPr lIns="230040" tIns="220320" rIns="230040" bIns="22032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1"/>
              </a:spcAft>
            </a:pPr>
            <a:r>
              <a:rPr lang="es-AR" sz="1200" b="1" spc="-1" dirty="0">
                <a:solidFill>
                  <a:srgbClr val="000000"/>
                </a:solidFill>
                <a:latin typeface="Calibri"/>
              </a:rPr>
              <a:t>La CUIT del sujeto emisor coincidirá con la CUIT del sujeto destino</a:t>
            </a:r>
            <a:endParaRPr lang="es-AR" sz="1200" spc="-1" dirty="0">
              <a:latin typeface="Arial"/>
            </a:endParaRPr>
          </a:p>
        </p:txBody>
      </p:sp>
      <p:sp>
        <p:nvSpPr>
          <p:cNvPr id="496" name="CustomShape 6"/>
          <p:cNvSpPr/>
          <p:nvPr/>
        </p:nvSpPr>
        <p:spPr>
          <a:xfrm>
            <a:off x="6857913" y="2107604"/>
            <a:ext cx="1677779" cy="1570860"/>
          </a:xfrm>
          <a:custGeom>
            <a:avLst/>
            <a:gdLst/>
            <a:ahLst/>
            <a:cxnLst/>
            <a:rect l="l" t="t" r="r" b="b"/>
            <a:pathLst>
              <a:path w="2234311" h="2234311">
                <a:moveTo>
                  <a:pt x="0" y="1117156"/>
                </a:moveTo>
                <a:cubicBezTo>
                  <a:pt x="0" y="500168"/>
                  <a:pt x="500168" y="0"/>
                  <a:pt x="1117156" y="0"/>
                </a:cubicBezTo>
                <a:cubicBezTo>
                  <a:pt x="1734144" y="0"/>
                  <a:pt x="2234312" y="500168"/>
                  <a:pt x="2234312" y="1117156"/>
                </a:cubicBezTo>
                <a:cubicBezTo>
                  <a:pt x="2234312" y="1734144"/>
                  <a:pt x="1734144" y="2234312"/>
                  <a:pt x="1117156" y="2234312"/>
                </a:cubicBezTo>
                <a:cubicBezTo>
                  <a:pt x="500168" y="2234312"/>
                  <a:pt x="0" y="1734144"/>
                  <a:pt x="0" y="111715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shade val="50000"/>
              <a:hueOff val="133703"/>
              <a:satOff val="3582"/>
              <a:lumOff val="15781"/>
              <a:alphaOff val="0"/>
            </a:schemeClr>
          </a:fillRef>
          <a:effectRef idx="2">
            <a:schemeClr val="accent5">
              <a:shade val="50000"/>
              <a:hueOff val="133703"/>
              <a:satOff val="3582"/>
              <a:lumOff val="15781"/>
              <a:alphaOff val="0"/>
            </a:schemeClr>
          </a:effectRef>
          <a:fontRef idx="minor"/>
        </p:style>
        <p:txBody>
          <a:bodyPr lIns="260550" tIns="260550" rIns="260550" bIns="26055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1"/>
              </a:spcAft>
            </a:pPr>
            <a:r>
              <a:rPr lang="es-AR" sz="1200" b="1" spc="-1" dirty="0">
                <a:solidFill>
                  <a:srgbClr val="000000"/>
                </a:solidFill>
                <a:latin typeface="Calibri"/>
              </a:rPr>
              <a:t>Deben tener autorización mediante Clave Fiscal por parte del productor de granos</a:t>
            </a:r>
            <a:endParaRPr lang="es-AR" sz="12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629325" y="736633"/>
            <a:ext cx="7885350" cy="4374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AR" sz="2000" b="1" dirty="0">
                <a:solidFill>
                  <a:schemeClr val="tx1"/>
                </a:solidFill>
              </a:rPr>
              <a:t>¿Cómo</a:t>
            </a:r>
            <a:r>
              <a:rPr lang="es-AR" sz="2400" b="1" cap="small" spc="-1" dirty="0">
                <a:solidFill>
                  <a:schemeClr val="tx1"/>
                </a:solidFill>
              </a:rPr>
              <a:t> </a:t>
            </a:r>
            <a:r>
              <a:rPr lang="es-AR" sz="2000" b="1" dirty="0">
                <a:solidFill>
                  <a:schemeClr val="tx1"/>
                </a:solidFill>
              </a:rPr>
              <a:t>solicitar la Carta de </a:t>
            </a:r>
            <a:r>
              <a:rPr lang="es-AR" sz="2000" b="1" dirty="0" smtClean="0">
                <a:solidFill>
                  <a:schemeClr val="tx1"/>
                </a:solidFill>
              </a:rPr>
              <a:t>Porte </a:t>
            </a:r>
            <a:r>
              <a:rPr lang="es-AR" sz="2000" b="1" dirty="0">
                <a:solidFill>
                  <a:schemeClr val="tx1"/>
                </a:solidFill>
              </a:rPr>
              <a:t>Automotor </a:t>
            </a:r>
            <a:r>
              <a:rPr lang="es-AR" sz="2000" b="1" dirty="0" smtClean="0">
                <a:solidFill>
                  <a:schemeClr val="tx1"/>
                </a:solidFill>
              </a:rPr>
              <a:t>Flete Corto</a:t>
            </a:r>
            <a:r>
              <a:rPr lang="es-AR" sz="2000" b="1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3780810" y="1280736"/>
            <a:ext cx="4115070" cy="460620"/>
            <a:chOff x="5041080" y="1562400"/>
            <a:chExt cx="5486760" cy="614160"/>
          </a:xfrm>
        </p:grpSpPr>
        <p:sp>
          <p:nvSpPr>
            <p:cNvPr id="499" name="CustomShape 3"/>
            <p:cNvSpPr/>
            <p:nvPr/>
          </p:nvSpPr>
          <p:spPr>
            <a:xfrm>
              <a:off x="5041080" y="1563840"/>
              <a:ext cx="5486760" cy="61272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00" name="CustomShape 4"/>
            <p:cNvSpPr/>
            <p:nvPr/>
          </p:nvSpPr>
          <p:spPr>
            <a:xfrm>
              <a:off x="5226480" y="1701720"/>
              <a:ext cx="336960" cy="336960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01" name="CustomShape 5"/>
            <p:cNvSpPr/>
            <p:nvPr/>
          </p:nvSpPr>
          <p:spPr>
            <a:xfrm>
              <a:off x="5735160" y="1562400"/>
              <a:ext cx="4778640" cy="612720"/>
            </a:xfrm>
            <a:custGeom>
              <a:avLst/>
              <a:gdLst/>
              <a:ahLst/>
              <a:cxnLst/>
              <a:rect l="l" t="t" r="r" b="b"/>
              <a:pathLst>
                <a:path w="4779055" h="613043">
                  <a:moveTo>
                    <a:pt x="0" y="0"/>
                  </a:moveTo>
                  <a:lnTo>
                    <a:pt x="4779055" y="0"/>
                  </a:lnTo>
                  <a:lnTo>
                    <a:pt x="4779055" y="613043"/>
                  </a:lnTo>
                  <a:lnTo>
                    <a:pt x="0" y="6130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48600" tIns="48600" rIns="48600" bIns="48600" anchor="ctr">
              <a:noAutofit/>
            </a:bodyPr>
            <a:lstStyle/>
            <a:p>
              <a:pPr>
                <a:spcAft>
                  <a:spcPts val="393"/>
                </a:spcAft>
              </a:pPr>
              <a:r>
                <a:rPr lang="es-AR" sz="1125" spc="-1" dirty="0">
                  <a:solidFill>
                    <a:srgbClr val="000000"/>
                  </a:solidFill>
                  <a:latin typeface="Calibri"/>
                </a:rPr>
                <a:t>Ingresar al servicio CARTA DE PORTE ELECTRÓNICA- Opción “Carta de Porte Automotor-Flete Corto”</a:t>
              </a:r>
              <a:endParaRPr lang="es-AR" sz="1125" spc="-1" dirty="0">
                <a:latin typeface="Arial"/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3780810" y="1872074"/>
            <a:ext cx="4115070" cy="459540"/>
            <a:chOff x="5041080" y="2330280"/>
            <a:chExt cx="5486760" cy="612720"/>
          </a:xfrm>
        </p:grpSpPr>
        <p:sp>
          <p:nvSpPr>
            <p:cNvPr id="503" name="CustomShape 7"/>
            <p:cNvSpPr/>
            <p:nvPr/>
          </p:nvSpPr>
          <p:spPr>
            <a:xfrm>
              <a:off x="5041080" y="2330280"/>
              <a:ext cx="5486760" cy="61272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04" name="CustomShape 8"/>
            <p:cNvSpPr/>
            <p:nvPr/>
          </p:nvSpPr>
          <p:spPr>
            <a:xfrm>
              <a:off x="5226480" y="2468160"/>
              <a:ext cx="336960" cy="336960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05" name="CustomShape 9"/>
            <p:cNvSpPr/>
            <p:nvPr/>
          </p:nvSpPr>
          <p:spPr>
            <a:xfrm>
              <a:off x="5749200" y="2330280"/>
              <a:ext cx="4778640" cy="612720"/>
            </a:xfrm>
            <a:custGeom>
              <a:avLst/>
              <a:gdLst/>
              <a:ahLst/>
              <a:cxnLst/>
              <a:rect l="l" t="t" r="r" b="b"/>
              <a:pathLst>
                <a:path w="4779055" h="613043">
                  <a:moveTo>
                    <a:pt x="0" y="0"/>
                  </a:moveTo>
                  <a:lnTo>
                    <a:pt x="4779055" y="0"/>
                  </a:lnTo>
                  <a:lnTo>
                    <a:pt x="4779055" y="613043"/>
                  </a:lnTo>
                  <a:lnTo>
                    <a:pt x="0" y="6130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48600" tIns="48600" rIns="48600" bIns="48600" anchor="ctr">
              <a:noAutofit/>
            </a:bodyPr>
            <a:lstStyle/>
            <a:p>
              <a:pPr>
                <a:spcAft>
                  <a:spcPts val="393"/>
                </a:spcAft>
              </a:pPr>
              <a:r>
                <a:rPr lang="es-AR" sz="1125" spc="-1">
                  <a:solidFill>
                    <a:srgbClr val="000000"/>
                  </a:solidFill>
                  <a:latin typeface="Calibri"/>
                </a:rPr>
                <a:t>Cargar los datos 	</a:t>
              </a:r>
              <a:endParaRPr lang="es-AR" sz="1125" spc="-1">
                <a:latin typeface="Arial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780810" y="2446634"/>
            <a:ext cx="4115070" cy="459540"/>
            <a:chOff x="5041080" y="3096360"/>
            <a:chExt cx="5486760" cy="612720"/>
          </a:xfrm>
        </p:grpSpPr>
        <p:sp>
          <p:nvSpPr>
            <p:cNvPr id="507" name="CustomShape 11"/>
            <p:cNvSpPr/>
            <p:nvPr/>
          </p:nvSpPr>
          <p:spPr>
            <a:xfrm>
              <a:off x="5041080" y="3096360"/>
              <a:ext cx="5486760" cy="61272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08" name="CustomShape 12"/>
            <p:cNvSpPr/>
            <p:nvPr/>
          </p:nvSpPr>
          <p:spPr>
            <a:xfrm>
              <a:off x="5226480" y="3234240"/>
              <a:ext cx="336960" cy="336960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09" name="CustomShape 13"/>
            <p:cNvSpPr/>
            <p:nvPr/>
          </p:nvSpPr>
          <p:spPr>
            <a:xfrm>
              <a:off x="5749200" y="3096360"/>
              <a:ext cx="4778640" cy="612720"/>
            </a:xfrm>
            <a:custGeom>
              <a:avLst/>
              <a:gdLst/>
              <a:ahLst/>
              <a:cxnLst/>
              <a:rect l="l" t="t" r="r" b="b"/>
              <a:pathLst>
                <a:path w="4779055" h="613043">
                  <a:moveTo>
                    <a:pt x="0" y="0"/>
                  </a:moveTo>
                  <a:lnTo>
                    <a:pt x="4779055" y="0"/>
                  </a:lnTo>
                  <a:lnTo>
                    <a:pt x="4779055" y="613043"/>
                  </a:lnTo>
                  <a:lnTo>
                    <a:pt x="0" y="6130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48600" tIns="48600" rIns="48600" bIns="48600" anchor="ctr">
              <a:noAutofit/>
            </a:bodyPr>
            <a:lstStyle/>
            <a:p>
              <a:pPr>
                <a:spcAft>
                  <a:spcPts val="393"/>
                </a:spcAft>
              </a:pPr>
              <a:r>
                <a:rPr lang="es-AR" sz="1125" spc="-1" dirty="0">
                  <a:solidFill>
                    <a:srgbClr val="000000"/>
                  </a:solidFill>
                  <a:latin typeface="Calibri"/>
                </a:rPr>
                <a:t>De comprobarse errores y/o inconsistencias, el sistema indicará los mismos</a:t>
              </a:r>
              <a:endParaRPr lang="es-AR" sz="1125" spc="-1" dirty="0">
                <a:latin typeface="Arial"/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3780810" y="3004161"/>
            <a:ext cx="4115070" cy="459540"/>
            <a:chOff x="5041080" y="3862800"/>
            <a:chExt cx="5486760" cy="612720"/>
          </a:xfrm>
        </p:grpSpPr>
        <p:sp>
          <p:nvSpPr>
            <p:cNvPr id="511" name="CustomShape 15"/>
            <p:cNvSpPr/>
            <p:nvPr/>
          </p:nvSpPr>
          <p:spPr>
            <a:xfrm>
              <a:off x="5041080" y="3862800"/>
              <a:ext cx="5486760" cy="61272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12" name="CustomShape 16"/>
            <p:cNvSpPr/>
            <p:nvPr/>
          </p:nvSpPr>
          <p:spPr>
            <a:xfrm>
              <a:off x="5226480" y="4000680"/>
              <a:ext cx="336960" cy="336960"/>
            </a:xfrm>
            <a:prstGeom prst="rect">
              <a:avLst/>
            </a:prstGeom>
            <a:blipFill rotWithShape="0">
              <a:blip r:embed="rId5" cstate="print"/>
              <a:stretch>
                <a:fillRect/>
              </a:stretch>
            </a:blipFill>
            <a:ln/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13" name="CustomShape 17"/>
            <p:cNvSpPr/>
            <p:nvPr/>
          </p:nvSpPr>
          <p:spPr>
            <a:xfrm>
              <a:off x="5749200" y="3862800"/>
              <a:ext cx="4778640" cy="612720"/>
            </a:xfrm>
            <a:custGeom>
              <a:avLst/>
              <a:gdLst/>
              <a:ahLst/>
              <a:cxnLst/>
              <a:rect l="l" t="t" r="r" b="b"/>
              <a:pathLst>
                <a:path w="4779055" h="613043">
                  <a:moveTo>
                    <a:pt x="0" y="0"/>
                  </a:moveTo>
                  <a:lnTo>
                    <a:pt x="4779055" y="0"/>
                  </a:lnTo>
                  <a:lnTo>
                    <a:pt x="4779055" y="613043"/>
                  </a:lnTo>
                  <a:lnTo>
                    <a:pt x="0" y="6130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48600" tIns="48600" rIns="48600" bIns="48600" anchor="ctr">
              <a:noAutofit/>
            </a:bodyPr>
            <a:lstStyle/>
            <a:p>
              <a:pPr>
                <a:spcAft>
                  <a:spcPts val="393"/>
                </a:spcAft>
              </a:pPr>
              <a:r>
                <a:rPr lang="es-AR" sz="1125" spc="-1" dirty="0">
                  <a:solidFill>
                    <a:srgbClr val="000000"/>
                  </a:solidFill>
                  <a:latin typeface="Calibri"/>
                </a:rPr>
                <a:t>El comprobante quedará en proceso de emisión hasta la aceptación del productor de granos por medio de la consulta CPE Flete Corto</a:t>
              </a:r>
              <a:endParaRPr lang="es-AR" sz="1125" spc="-1" dirty="0">
                <a:latin typeface="Arial"/>
              </a:endParaRP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3780810" y="3578721"/>
            <a:ext cx="4115070" cy="459540"/>
            <a:chOff x="5041080" y="4628880"/>
            <a:chExt cx="5486760" cy="612720"/>
          </a:xfrm>
        </p:grpSpPr>
        <p:sp>
          <p:nvSpPr>
            <p:cNvPr id="515" name="CustomShape 19"/>
            <p:cNvSpPr/>
            <p:nvPr/>
          </p:nvSpPr>
          <p:spPr>
            <a:xfrm>
              <a:off x="5041080" y="4628880"/>
              <a:ext cx="5486760" cy="61272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16" name="CustomShape 20"/>
            <p:cNvSpPr/>
            <p:nvPr/>
          </p:nvSpPr>
          <p:spPr>
            <a:xfrm>
              <a:off x="5226480" y="4767120"/>
              <a:ext cx="336960" cy="336960"/>
            </a:xfrm>
            <a:prstGeom prst="rect">
              <a:avLst/>
            </a:prstGeom>
            <a:blipFill rotWithShape="0"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17" name="CustomShape 21"/>
            <p:cNvSpPr/>
            <p:nvPr/>
          </p:nvSpPr>
          <p:spPr>
            <a:xfrm>
              <a:off x="5749200" y="4628880"/>
              <a:ext cx="4778640" cy="612720"/>
            </a:xfrm>
            <a:custGeom>
              <a:avLst/>
              <a:gdLst/>
              <a:ahLst/>
              <a:cxnLst/>
              <a:rect l="l" t="t" r="r" b="b"/>
              <a:pathLst>
                <a:path w="4779055" h="613043">
                  <a:moveTo>
                    <a:pt x="0" y="0"/>
                  </a:moveTo>
                  <a:lnTo>
                    <a:pt x="4779055" y="0"/>
                  </a:lnTo>
                  <a:lnTo>
                    <a:pt x="4779055" y="613043"/>
                  </a:lnTo>
                  <a:lnTo>
                    <a:pt x="0" y="6130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48600" tIns="48600" rIns="48600" bIns="48600" anchor="ctr">
              <a:noAutofit/>
            </a:bodyPr>
            <a:lstStyle/>
            <a:p>
              <a:pPr>
                <a:spcAft>
                  <a:spcPts val="393"/>
                </a:spcAft>
              </a:pPr>
              <a:r>
                <a:rPr lang="es-AR" sz="1125" spc="-1" dirty="0">
                  <a:solidFill>
                    <a:srgbClr val="000000"/>
                  </a:solidFill>
                  <a:latin typeface="Calibri"/>
                </a:rPr>
                <a:t>No podrá utilizarse el rubro “Cambio de domicilio de descarga”</a:t>
              </a:r>
              <a:endParaRPr lang="es-AR" sz="1125" spc="-1" dirty="0">
                <a:latin typeface="Arial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3780810" y="4178685"/>
            <a:ext cx="4115070" cy="459540"/>
            <a:chOff x="5041080" y="5395320"/>
            <a:chExt cx="5486760" cy="612720"/>
          </a:xfrm>
        </p:grpSpPr>
        <p:sp>
          <p:nvSpPr>
            <p:cNvPr id="519" name="CustomShape 23"/>
            <p:cNvSpPr/>
            <p:nvPr/>
          </p:nvSpPr>
          <p:spPr>
            <a:xfrm>
              <a:off x="5041080" y="5395320"/>
              <a:ext cx="5486760" cy="61272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20" name="CustomShape 24"/>
            <p:cNvSpPr/>
            <p:nvPr/>
          </p:nvSpPr>
          <p:spPr>
            <a:xfrm>
              <a:off x="5226480" y="5533200"/>
              <a:ext cx="336960" cy="336960"/>
            </a:xfrm>
            <a:prstGeom prst="rect">
              <a:avLst/>
            </a:prstGeom>
            <a:blipFill rotWithShape="0"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21" name="CustomShape 25"/>
            <p:cNvSpPr/>
            <p:nvPr/>
          </p:nvSpPr>
          <p:spPr>
            <a:xfrm>
              <a:off x="5749200" y="5395320"/>
              <a:ext cx="4778640" cy="612720"/>
            </a:xfrm>
            <a:custGeom>
              <a:avLst/>
              <a:gdLst/>
              <a:ahLst/>
              <a:cxnLst/>
              <a:rect l="l" t="t" r="r" b="b"/>
              <a:pathLst>
                <a:path w="4779055" h="613043">
                  <a:moveTo>
                    <a:pt x="0" y="0"/>
                  </a:moveTo>
                  <a:lnTo>
                    <a:pt x="4779055" y="0"/>
                  </a:lnTo>
                  <a:lnTo>
                    <a:pt x="4779055" y="613043"/>
                  </a:lnTo>
                  <a:lnTo>
                    <a:pt x="0" y="6130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48600" tIns="48600" rIns="48600" bIns="48600" anchor="ctr">
              <a:noAutofit/>
            </a:bodyPr>
            <a:lstStyle/>
            <a:p>
              <a:pPr>
                <a:spcAft>
                  <a:spcPts val="393"/>
                </a:spcAft>
              </a:pPr>
              <a:r>
                <a:rPr lang="es-AR" sz="1125" spc="-1" dirty="0">
                  <a:solidFill>
                    <a:srgbClr val="000000"/>
                  </a:solidFill>
                  <a:latin typeface="Calibri"/>
                </a:rPr>
                <a:t>El sistema generará la “Carta de Porte Automotor Flete Corto”</a:t>
              </a:r>
              <a:endParaRPr lang="es-AR" sz="1125" spc="-1" dirty="0">
                <a:latin typeface="Arial"/>
              </a:endParaRPr>
            </a:p>
          </p:txBody>
        </p:sp>
      </p:grpSp>
      <p:sp>
        <p:nvSpPr>
          <p:cNvPr id="527" name="CustomShape 29"/>
          <p:cNvSpPr/>
          <p:nvPr/>
        </p:nvSpPr>
        <p:spPr>
          <a:xfrm>
            <a:off x="1739255" y="3172411"/>
            <a:ext cx="1618920" cy="691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AR" sz="1350" b="1" spc="-1" dirty="0">
                <a:solidFill>
                  <a:srgbClr val="000000"/>
                </a:solidFill>
                <a:latin typeface="Calibri"/>
              </a:rPr>
              <a:t>Emisor </a:t>
            </a:r>
            <a:endParaRPr lang="es-AR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AR" sz="1350" spc="-1" dirty="0">
                <a:solidFill>
                  <a:srgbClr val="000000"/>
                </a:solidFill>
                <a:latin typeface="Calibri"/>
              </a:rPr>
              <a:t>(Operador del comercio de granos)</a:t>
            </a:r>
            <a:endParaRPr lang="es-AR" sz="1350" spc="-1" dirty="0">
              <a:latin typeface="Arial"/>
            </a:endParaRPr>
          </a:p>
        </p:txBody>
      </p:sp>
      <p:pic>
        <p:nvPicPr>
          <p:cNvPr id="3" name="Gráfico 2" descr="Camión con relleno sólido">
            <a:extLst>
              <a:ext uri="{FF2B5EF4-FFF2-40B4-BE49-F238E27FC236}">
                <a16:creationId xmlns:a16="http://schemas.microsoft.com/office/drawing/2014/main" xmlns="" id="{DD8B4E93-7E2E-4555-9D63-C473B574AE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710578" y="2666660"/>
            <a:ext cx="459540" cy="459540"/>
          </a:xfrm>
          <a:prstGeom prst="rect">
            <a:avLst/>
          </a:prstGeom>
        </p:spPr>
      </p:pic>
      <p:pic>
        <p:nvPicPr>
          <p:cNvPr id="34" name="Gráfico 33" descr="Fábrica con relleno sólido">
            <a:extLst>
              <a:ext uri="{FF2B5EF4-FFF2-40B4-BE49-F238E27FC236}">
                <a16:creationId xmlns:a16="http://schemas.microsoft.com/office/drawing/2014/main" xmlns="" id="{6AB47383-1E39-47F7-9151-81697D2AD6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548715" y="2237395"/>
            <a:ext cx="914400" cy="914400"/>
          </a:xfrm>
          <a:prstGeom prst="rect">
            <a:avLst/>
          </a:prstGeom>
        </p:spPr>
      </p:pic>
      <p:pic>
        <p:nvPicPr>
          <p:cNvPr id="36" name="Gráfico 35" descr="Silo con relleno sólido">
            <a:extLst>
              <a:ext uri="{FF2B5EF4-FFF2-40B4-BE49-F238E27FC236}">
                <a16:creationId xmlns:a16="http://schemas.microsoft.com/office/drawing/2014/main" xmlns="" id="{0647FA64-C88C-435F-BC51-BD3AC6EF5C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190933" y="2258011"/>
            <a:ext cx="817298" cy="81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1300030" y="1210359"/>
            <a:ext cx="6132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s-AR" sz="2400" dirty="0" smtClean="0">
                <a:solidFill>
                  <a:schemeClr val="tx1"/>
                </a:solidFill>
              </a:rPr>
              <a:t>Casillas </a:t>
            </a:r>
            <a:r>
              <a:rPr lang="es-AR" sz="2400" dirty="0">
                <a:solidFill>
                  <a:schemeClr val="tx1"/>
                </a:solidFill>
              </a:rPr>
              <a:t>de consultas: </a:t>
            </a:r>
            <a:endParaRPr lang="es-AR" sz="2400" dirty="0" smtClean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s-AR" sz="2400" b="1" dirty="0" smtClean="0">
                <a:solidFill>
                  <a:schemeClr val="tx1"/>
                </a:solidFill>
              </a:rPr>
              <a:t>cpelectronica@afip.gob.ar</a:t>
            </a:r>
            <a:endParaRPr lang="es-AR" sz="24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s-AR" sz="2400" b="1" dirty="0" smtClean="0">
                <a:solidFill>
                  <a:schemeClr val="tx1"/>
                </a:solidFill>
              </a:rPr>
              <a:t>espaciosdedialogo@afip.gob.ar</a:t>
            </a:r>
          </a:p>
          <a:p>
            <a:pPr marL="285750" indent="-285750">
              <a:buFontTx/>
              <a:buChar char="-"/>
            </a:pPr>
            <a:endParaRPr lang="es-AR" sz="24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AR" sz="24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AR" sz="24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AR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036763" y="80963"/>
            <a:ext cx="498316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AR" sz="1600" b="1" dirty="0">
                <a:solidFill>
                  <a:srgbClr val="376092"/>
                </a:solidFill>
              </a:rPr>
              <a:t>CARTA DE PORTE ELECTRÓNICA</a:t>
            </a:r>
          </a:p>
        </p:txBody>
      </p:sp>
      <p:sp>
        <p:nvSpPr>
          <p:cNvPr id="5123" name="39 CuadroTexto"/>
          <p:cNvSpPr txBox="1">
            <a:spLocks noChangeArrowheads="1"/>
          </p:cNvSpPr>
          <p:nvPr/>
        </p:nvSpPr>
        <p:spPr bwMode="auto">
          <a:xfrm>
            <a:off x="1357290" y="786594"/>
            <a:ext cx="65532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AR" sz="1400" b="1" dirty="0">
                <a:solidFill>
                  <a:schemeClr val="tx1"/>
                </a:solidFill>
                <a:latin typeface="+mn-lt"/>
                <a:cs typeface="Arial" charset="0"/>
              </a:rPr>
              <a:t>SUJETOS OBLIGADOS</a:t>
            </a:r>
          </a:p>
          <a:p>
            <a:endParaRPr lang="es-ES" altLang="es-AR" sz="1200" b="1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/>
            <a:r>
              <a:rPr lang="es-ES" altLang="es-AR" sz="1200" dirty="0">
                <a:solidFill>
                  <a:schemeClr val="tx1"/>
                </a:solidFill>
                <a:latin typeface="+mn-lt"/>
                <a:cs typeface="Arial" charset="0"/>
              </a:rPr>
              <a:t>Podrán solicitar Cartas de Porte Electrónica los contribuyentes que se encuentren incluidos en el SISTEMA DE INFORMACIÓN SIMPLIFICADO (SISA)  conforme a lo dispuesto en la Resolución General 4.310 (AFIP) del 17 de septiembre de 2018, que se indican a continuación: </a:t>
            </a:r>
          </a:p>
          <a:p>
            <a:pPr algn="just"/>
            <a:endParaRPr lang="es-ES" altLang="es-AR" sz="12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cs typeface="Arial" charset="0"/>
              </a:rPr>
              <a:t>Productores de granos inscriptos como tales ante la</a:t>
            </a:r>
          </a:p>
          <a:p>
            <a:pPr algn="just"/>
            <a:r>
              <a:rPr lang="es-ES" altLang="es-AR" sz="1200" dirty="0">
                <a:solidFill>
                  <a:schemeClr val="tx1"/>
                </a:solidFill>
                <a:latin typeface="+mn-lt"/>
                <a:cs typeface="Arial" charset="0"/>
              </a:rPr>
              <a:t>  Administración Federal de Ingresos Públicos (AFIP).</a:t>
            </a:r>
          </a:p>
          <a:p>
            <a:pPr algn="just"/>
            <a:endParaRPr lang="es-ES" altLang="es-AR" sz="12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/>
            <a:endParaRPr lang="es-ES" altLang="es-AR" sz="12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/>
            <a:endParaRPr lang="es-ES" altLang="es-AR" sz="12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cs typeface="Arial" charset="0"/>
              </a:rPr>
              <a:t>Operadores del comercio de granos que dispongan de una o</a:t>
            </a:r>
          </a:p>
          <a:p>
            <a:pPr algn="just"/>
            <a:r>
              <a:rPr lang="es-ES" altLang="es-AR" sz="1200" dirty="0">
                <a:solidFill>
                  <a:schemeClr val="tx1"/>
                </a:solidFill>
                <a:latin typeface="+mn-lt"/>
                <a:cs typeface="Arial" charset="0"/>
              </a:rPr>
              <a:t> más plantas habilitadas para el ingreso y/o egresos de granos</a:t>
            </a:r>
          </a:p>
          <a:p>
            <a:pPr algn="just"/>
            <a:r>
              <a:rPr lang="es-ES" altLang="es-AR" sz="1200" dirty="0">
                <a:solidFill>
                  <a:schemeClr val="tx1"/>
                </a:solidFill>
                <a:latin typeface="+mn-lt"/>
                <a:cs typeface="Arial" charset="0"/>
              </a:rPr>
              <a:t> por el Ministerio de Agricultura, Ganadería y Pesca y que las</a:t>
            </a:r>
          </a:p>
          <a:p>
            <a:pPr algn="just"/>
            <a:r>
              <a:rPr lang="es-ES" altLang="es-AR" sz="1200" dirty="0">
                <a:solidFill>
                  <a:schemeClr val="tx1"/>
                </a:solidFill>
                <a:latin typeface="+mn-lt"/>
                <a:cs typeface="Arial" charset="0"/>
              </a:rPr>
              <a:t>mismas se encuentren declaradas en el REGISTRO ÚNICO</a:t>
            </a:r>
          </a:p>
          <a:p>
            <a:pPr algn="just"/>
            <a:r>
              <a:rPr lang="es-ES" altLang="es-AR" sz="1200" dirty="0">
                <a:solidFill>
                  <a:schemeClr val="tx1"/>
                </a:solidFill>
                <a:latin typeface="+mn-lt"/>
                <a:cs typeface="Arial" charset="0"/>
              </a:rPr>
              <a:t>DE OPERADORES DE LA CADENA AGROINDUSTRIAL (RUCA).</a:t>
            </a:r>
          </a:p>
          <a:p>
            <a:pPr algn="just"/>
            <a:endParaRPr lang="es-ES" altLang="es-AR" sz="12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>
              <a:buFont typeface="Arial" pitchFamily="34" charset="0"/>
              <a:buChar char="•"/>
            </a:pPr>
            <a:endParaRPr lang="es-ES" altLang="es-AR" sz="12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cs typeface="Arial" charset="0"/>
              </a:rPr>
              <a:t>Autorizados mediante resolución fundada por la AFIP.</a:t>
            </a:r>
          </a:p>
          <a:p>
            <a:pPr algn="just"/>
            <a:endParaRPr lang="es-ES" altLang="es-AR" sz="1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Gráfico 2" descr="Tractor con relleno sólido">
            <a:extLst>
              <a:ext uri="{FF2B5EF4-FFF2-40B4-BE49-F238E27FC236}">
                <a16:creationId xmlns:a16="http://schemas.microsoft.com/office/drawing/2014/main" xmlns="" id="{0B0C0171-4C48-48E8-88CB-C774EFD12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80112" y="1764641"/>
            <a:ext cx="914400" cy="914400"/>
          </a:xfrm>
          <a:prstGeom prst="rect">
            <a:avLst/>
          </a:prstGeom>
        </p:spPr>
      </p:pic>
      <p:pic>
        <p:nvPicPr>
          <p:cNvPr id="5" name="Gráfico 4" descr="Agricultura con relleno sólido">
            <a:extLst>
              <a:ext uri="{FF2B5EF4-FFF2-40B4-BE49-F238E27FC236}">
                <a16:creationId xmlns:a16="http://schemas.microsoft.com/office/drawing/2014/main" xmlns="" id="{8EDAD433-1987-4F0E-92EB-0877F75C7E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18214" y="1824779"/>
            <a:ext cx="673571" cy="673571"/>
          </a:xfrm>
          <a:prstGeom prst="rect">
            <a:avLst/>
          </a:prstGeom>
        </p:spPr>
      </p:pic>
      <p:pic>
        <p:nvPicPr>
          <p:cNvPr id="10" name="Gráfico 9" descr="Fábrica con relleno sólido">
            <a:extLst>
              <a:ext uri="{FF2B5EF4-FFF2-40B4-BE49-F238E27FC236}">
                <a16:creationId xmlns:a16="http://schemas.microsoft.com/office/drawing/2014/main" xmlns="" id="{4AD8E662-07BE-490A-9B25-068B046AB3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009523" y="2863246"/>
            <a:ext cx="1082032" cy="1082032"/>
          </a:xfrm>
          <a:prstGeom prst="rect">
            <a:avLst/>
          </a:prstGeom>
        </p:spPr>
      </p:pic>
      <p:pic>
        <p:nvPicPr>
          <p:cNvPr id="11" name="Gráfico 10" descr="Silo con relleno sólido">
            <a:extLst>
              <a:ext uri="{FF2B5EF4-FFF2-40B4-BE49-F238E27FC236}">
                <a16:creationId xmlns:a16="http://schemas.microsoft.com/office/drawing/2014/main" xmlns="" id="{6E3F9E2D-C395-45C7-846C-FB7AEA680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583410" y="2863246"/>
            <a:ext cx="967129" cy="9671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036763" y="80963"/>
            <a:ext cx="498316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AR" sz="1600" b="1" dirty="0">
                <a:solidFill>
                  <a:srgbClr val="376092"/>
                </a:solidFill>
              </a:rPr>
              <a:t>CARTA DE PORTE ELECTRÓNICA</a:t>
            </a:r>
          </a:p>
        </p:txBody>
      </p:sp>
      <p:sp>
        <p:nvSpPr>
          <p:cNvPr id="4" name="39 CuadroTexto"/>
          <p:cNvSpPr txBox="1">
            <a:spLocks noChangeArrowheads="1"/>
          </p:cNvSpPr>
          <p:nvPr/>
        </p:nvSpPr>
        <p:spPr bwMode="auto">
          <a:xfrm>
            <a:off x="1331913" y="890588"/>
            <a:ext cx="6553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AR" sz="1400" b="1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REQUISITOS</a:t>
            </a:r>
          </a:p>
          <a:p>
            <a:pPr>
              <a:defRPr/>
            </a:pPr>
            <a:endParaRPr lang="es-ES" altLang="es-AR" sz="1400" b="1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4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Poseer Clave Única de Identificación Tributaria (CUIT) activa.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4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4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Tener registrados los datos biométricos de acuerdo a lo establecido por la Resolución General 2.811/2010 (AFIP).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4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4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De corresponder,  haber presentado la totalidad de las declaraciones juradas del Impuesto al Valor Agregado y de los recursos de la seguridad social, de los últimos doce (12) períodos fiscales ó del lapso desde el inicio de actividades o del cambio de carácter frente al gravamen, si este fuera menor.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4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4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Haber presentado la declaración jurada del Impuesto a las Ganancias del último período fiscal vencido.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4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4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Poseer  Domicilio Fiscal Electrónico.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036763" y="80963"/>
            <a:ext cx="498316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AR" sz="1600" b="1" dirty="0">
                <a:solidFill>
                  <a:srgbClr val="376092"/>
                </a:solidFill>
              </a:rPr>
              <a:t>CARTA DE PORTE ELECTRÓNICA</a:t>
            </a:r>
          </a:p>
        </p:txBody>
      </p:sp>
      <p:sp>
        <p:nvSpPr>
          <p:cNvPr id="4" name="39 CuadroTexto"/>
          <p:cNvSpPr txBox="1">
            <a:spLocks noChangeArrowheads="1"/>
          </p:cNvSpPr>
          <p:nvPr/>
        </p:nvSpPr>
        <p:spPr bwMode="auto">
          <a:xfrm>
            <a:off x="1331913" y="890588"/>
            <a:ext cx="65532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AR" sz="1400" b="1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PROCEDIMIENTO </a:t>
            </a:r>
          </a:p>
          <a:p>
            <a:pPr>
              <a:defRPr/>
            </a:pPr>
            <a:endParaRPr lang="es-ES" altLang="es-AR" sz="10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defRPr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Para la emisión de la Carta de Porte Electrónica se podrá utilizar los siguientes servicios: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2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Entorno web: ingresando mediante Clave Fiscal con nivel de seguridad 3, al servicio denominado “CARTA DE PORTE ELECTRÓNICA” habilitado en el sitio ‘”web”  de la Administración Federal de Ingresos Públicos (AFIP) : http://www.afip.gob.ar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2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Entorno webservices: utilizando el procedimiento de intercambio de información basado en el webservices habilitado a tal fin, cuyas especificaciones técnicas se encuentran disponibles en el sitio institucional.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0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036763" y="80963"/>
            <a:ext cx="498316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AR" sz="1600" b="1" dirty="0">
                <a:solidFill>
                  <a:srgbClr val="376092"/>
                </a:solidFill>
              </a:rPr>
              <a:t>CARTA DE PORTE ELECTRÓNICA</a:t>
            </a:r>
          </a:p>
        </p:txBody>
      </p:sp>
      <p:sp>
        <p:nvSpPr>
          <p:cNvPr id="4" name="39 CuadroTexto"/>
          <p:cNvSpPr txBox="1">
            <a:spLocks noChangeArrowheads="1"/>
          </p:cNvSpPr>
          <p:nvPr/>
        </p:nvSpPr>
        <p:spPr bwMode="auto">
          <a:xfrm>
            <a:off x="1331913" y="890588"/>
            <a:ext cx="6553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AR" sz="1400" b="1" dirty="0">
                <a:solidFill>
                  <a:schemeClr val="tx1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VALIDEZ DE LOS COMPROBANTES</a:t>
            </a:r>
          </a:p>
          <a:p>
            <a:pPr>
              <a:defRPr/>
            </a:pPr>
            <a:endParaRPr lang="es-ES" altLang="es-AR" sz="10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AR" sz="1200" dirty="0">
                <a:solidFill>
                  <a:schemeClr val="tx1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La validez de la Carta de Porte Electrónica  se determinará teniendo en cuenta los kilómetros a recorrer y el tipo de transporte a utilizar.</a:t>
            </a:r>
          </a:p>
          <a:p>
            <a:pPr marL="171450" indent="-171450" algn="just">
              <a:defRPr/>
            </a:pPr>
            <a:endParaRPr lang="es-ES" altLang="es-AR" sz="1200" dirty="0">
              <a:solidFill>
                <a:schemeClr val="tx1"/>
              </a:solidFill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AR" sz="1200" dirty="0">
                <a:solidFill>
                  <a:schemeClr val="tx1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La Carta de Porte Automotor tendrá una validez máxima de 5 días, mientras que la CPE Ferroviaria contará con hasta 30 días de vencimiento.</a:t>
            </a:r>
          </a:p>
          <a:p>
            <a:pPr algn="just">
              <a:defRPr/>
            </a:pPr>
            <a:endParaRPr lang="es-ES" altLang="es-AR" sz="1200" dirty="0">
              <a:solidFill>
                <a:schemeClr val="tx1"/>
              </a:solidFill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AR" sz="1200" dirty="0">
                <a:solidFill>
                  <a:schemeClr val="tx1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Ambos períodos podrán extenderse en caso de declarar “Contingencias”.</a:t>
            </a:r>
          </a:p>
          <a:p>
            <a:pPr algn="just">
              <a:defRPr/>
            </a:pPr>
            <a:endParaRPr lang="es-ES" altLang="es-AR" sz="1200" dirty="0">
              <a:solidFill>
                <a:schemeClr val="tx1"/>
              </a:solidFill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just">
              <a:defRPr/>
            </a:pPr>
            <a:endParaRPr lang="es-ES" altLang="es-AR" sz="10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just">
              <a:defRPr/>
            </a:pPr>
            <a:endParaRPr lang="es-ES" altLang="es-AR" sz="10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altLang="es-AR" sz="1400" b="1" dirty="0">
                <a:solidFill>
                  <a:schemeClr val="tx1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VIGENCIA Y APLICACIÓN</a:t>
            </a:r>
          </a:p>
          <a:p>
            <a:pPr>
              <a:defRPr/>
            </a:pPr>
            <a:endParaRPr lang="es-ES" altLang="es-AR" sz="10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AR" sz="1200" dirty="0">
                <a:solidFill>
                  <a:schemeClr val="tx1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La Carta de Porte Electrónica  entrará en vigencia a partir del 1 de Septiembre y su aplicación es obligatoria a partir del primer día del mes de Noviembre.</a:t>
            </a:r>
          </a:p>
          <a:p>
            <a:pPr algn="just">
              <a:defRPr/>
            </a:pPr>
            <a:endParaRPr lang="es-ES" altLang="es-AR" sz="1200" dirty="0">
              <a:solidFill>
                <a:schemeClr val="tx1"/>
              </a:solidFill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just">
              <a:defRPr/>
            </a:pPr>
            <a:endParaRPr lang="es-ES" altLang="es-AR" sz="10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0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036763" y="80963"/>
            <a:ext cx="498316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AR" sz="1600" b="1" dirty="0">
                <a:solidFill>
                  <a:srgbClr val="376092"/>
                </a:solidFill>
              </a:rPr>
              <a:t>CARTA DE PORTE ELECTRÓNICA</a:t>
            </a:r>
          </a:p>
        </p:txBody>
      </p:sp>
      <p:sp>
        <p:nvSpPr>
          <p:cNvPr id="4" name="39 CuadroTexto"/>
          <p:cNvSpPr txBox="1">
            <a:spLocks noChangeArrowheads="1"/>
          </p:cNvSpPr>
          <p:nvPr/>
        </p:nvSpPr>
        <p:spPr bwMode="auto">
          <a:xfrm>
            <a:off x="1331913" y="643718"/>
            <a:ext cx="65532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AR" sz="1400" b="1" dirty="0">
                <a:solidFill>
                  <a:schemeClr val="tx1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VENTAJAS DE LA CPE</a:t>
            </a:r>
          </a:p>
          <a:p>
            <a:pPr>
              <a:defRPr/>
            </a:pPr>
            <a:endParaRPr lang="es-ES" altLang="es-AR" sz="10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endParaRPr lang="es-ES" altLang="es-AR" sz="10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Se genera en un solo paso y en una misma aplicación la solicitud, carga y emisión del comprobante.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2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Los datos se completan sistémicamente eliminando la posibilidad de errores de carga.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2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Se incorpora el rubro “Contingencias” para informar tanto los detalles de los inconvenientes en la llegada de un camión a destino como su resolución.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2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El comprobante contará con código de barras y código QR.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2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El código QR permitirá visualizar los datos de origen y destino como herramienta fundamental para el control de ruta.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2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Incorpora validaciones online sobre domicilios de origen y planta de destino declaradas en SISA.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2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Valida online la disponibilidad de stock de granos del productor y del operador.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2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altLang="es-AR" sz="1200" dirty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Todas las partes intervinientes en el traslado tendrán la visualización del documento mediante clave fiscal.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200" dirty="0">
              <a:solidFill>
                <a:schemeClr val="tx1"/>
              </a:solidFill>
              <a:latin typeface="+mn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es-ES" altLang="es-AR" sz="10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1476" y="1144071"/>
            <a:ext cx="5125994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1" b="1" dirty="0">
                <a:solidFill>
                  <a:schemeClr val="tx1"/>
                </a:solidFill>
              </a:rPr>
              <a:t>Pantallas</a:t>
            </a:r>
            <a:r>
              <a:rPr lang="es-ES" sz="3601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1" b="1" dirty="0">
                <a:solidFill>
                  <a:schemeClr val="tx1"/>
                </a:solidFill>
              </a:rPr>
              <a:t>del Sistema</a:t>
            </a:r>
            <a:endParaRPr lang="es-AR" sz="3601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88251" y="1710551"/>
            <a:ext cx="364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Emisión </a:t>
            </a:r>
          </a:p>
        </p:txBody>
      </p:sp>
    </p:spTree>
    <p:extLst>
      <p:ext uri="{BB962C8B-B14F-4D97-AF65-F5344CB8AC3E}">
        <p14:creationId xmlns:p14="http://schemas.microsoft.com/office/powerpoint/2010/main" xmlns="" val="39919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1072</Words>
  <Application>Microsoft Office PowerPoint</Application>
  <PresentationFormat>Personalizado</PresentationFormat>
  <Paragraphs>148</Paragraphs>
  <Slides>32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Diapositiva 1</vt:lpstr>
      <vt:lpstr>CARTA DE PORTE ELECTRÓNICA</vt:lpstr>
      <vt:lpstr>CARTA DE PORTE ELECTRÓNICA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Magariños</dc:creator>
  <cp:lastModifiedBy>Usuario de Windows</cp:lastModifiedBy>
  <cp:revision>241</cp:revision>
  <cp:lastPrinted>1601-01-01T00:00:00Z</cp:lastPrinted>
  <dcterms:created xsi:type="dcterms:W3CDTF">2014-03-26T20:32:34Z</dcterms:created>
  <dcterms:modified xsi:type="dcterms:W3CDTF">2021-06-30T16:51:34Z</dcterms:modified>
</cp:coreProperties>
</file>